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4" r:id="rId1"/>
  </p:sldMasterIdLst>
  <p:notesMasterIdLst>
    <p:notesMasterId r:id="rId24"/>
  </p:notesMasterIdLst>
  <p:sldIdLst>
    <p:sldId id="274" r:id="rId2"/>
    <p:sldId id="296" r:id="rId3"/>
    <p:sldId id="272" r:id="rId4"/>
    <p:sldId id="290" r:id="rId5"/>
    <p:sldId id="310" r:id="rId6"/>
    <p:sldId id="299" r:id="rId7"/>
    <p:sldId id="307" r:id="rId8"/>
    <p:sldId id="284" r:id="rId9"/>
    <p:sldId id="309" r:id="rId10"/>
    <p:sldId id="301" r:id="rId11"/>
    <p:sldId id="335" r:id="rId12"/>
    <p:sldId id="329" r:id="rId13"/>
    <p:sldId id="323" r:id="rId14"/>
    <p:sldId id="330" r:id="rId15"/>
    <p:sldId id="334" r:id="rId16"/>
    <p:sldId id="331" r:id="rId17"/>
    <p:sldId id="332" r:id="rId18"/>
    <p:sldId id="333" r:id="rId19"/>
    <p:sldId id="320" r:id="rId20"/>
    <p:sldId id="283" r:id="rId21"/>
    <p:sldId id="311" r:id="rId22"/>
    <p:sldId id="261" r:id="rId23"/>
  </p:sldIdLst>
  <p:sldSz cx="12192000" cy="6858000"/>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FF5EA815-8B1D-0AF2-2675-6912D1CF5487}" name="April Speight" initials="AS" userId="S::apspeigh@microsoft.com::79fa9167-877c-485e-83b5-1ab20c4acbdc" providerId="AD"/>
  <p188:author id="{54A7A320-2E47-1F25-D533-EAC785C08FB4}" name="Cedric Vidal" initials="CV" userId="537407711b579532" providerId="Windows Live"/>
  <p188:author id="{8108F64F-145D-378B-6AFC-47CFD05C7552}" name="Cedric Vidal" initials="" userId="S::cedricvidal@microsoft.com::0942ebd5-1ebf-4c2c-b94c-a4b753a9114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55CB"/>
    <a:srgbClr val="49C5B1"/>
    <a:srgbClr val="78DE84"/>
    <a:srgbClr val="E8E6DF"/>
    <a:srgbClr val="FFFFFF"/>
    <a:srgbClr val="ECD9E8"/>
    <a:srgbClr val="27A1C1"/>
    <a:srgbClr val="2CA6B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58"/>
    <p:restoredTop sz="94635"/>
  </p:normalViewPr>
  <p:slideViewPr>
    <p:cSldViewPr snapToGrid="0">
      <p:cViewPr varScale="1">
        <p:scale>
          <a:sx n="106" d="100"/>
          <a:sy n="106" d="100"/>
        </p:scale>
        <p:origin x="1675" y="2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1727"/>
          </a:xfrm>
          <a:prstGeom prst="rect">
            <a:avLst/>
          </a:prstGeom>
        </p:spPr>
        <p:txBody>
          <a:bodyPr vert="horz" lIns="96661" tIns="48331" rIns="96661" bIns="48331" rtlCol="0"/>
          <a:lstStyle>
            <a:lvl1pPr algn="l">
              <a:defRPr sz="1300"/>
            </a:lvl1pPr>
          </a:lstStyle>
          <a:p>
            <a:endParaRPr lang="en-US"/>
          </a:p>
        </p:txBody>
      </p:sp>
      <p:sp>
        <p:nvSpPr>
          <p:cNvPr id="3" name="Date Placeholder 2"/>
          <p:cNvSpPr>
            <a:spLocks noGrp="1"/>
          </p:cNvSpPr>
          <p:nvPr>
            <p:ph type="dt" idx="1"/>
          </p:nvPr>
        </p:nvSpPr>
        <p:spPr>
          <a:xfrm>
            <a:off x="4143587" y="0"/>
            <a:ext cx="3169920" cy="481727"/>
          </a:xfrm>
          <a:prstGeom prst="rect">
            <a:avLst/>
          </a:prstGeom>
        </p:spPr>
        <p:txBody>
          <a:bodyPr vert="horz" lIns="96661" tIns="48331" rIns="96661" bIns="48331" rtlCol="0"/>
          <a:lstStyle>
            <a:lvl1pPr algn="r">
              <a:defRPr sz="1300"/>
            </a:lvl1pPr>
          </a:lstStyle>
          <a:p>
            <a:fld id="{E90DFCBE-124E-49CD-BC5C-B17C1B8C3EDC}" type="datetimeFigureOut">
              <a:rPr lang="en-US" smtClean="0"/>
              <a:t>4/29/2025</a:t>
            </a:fld>
            <a:endParaRPr lang="en-US"/>
          </a:p>
        </p:txBody>
      </p:sp>
      <p:sp>
        <p:nvSpPr>
          <p:cNvPr id="4" name="Slide Image Placeholder 3"/>
          <p:cNvSpPr>
            <a:spLocks noGrp="1" noRot="1" noChangeAspect="1"/>
          </p:cNvSpPr>
          <p:nvPr>
            <p:ph type="sldImg" idx="2"/>
          </p:nvPr>
        </p:nvSpPr>
        <p:spPr>
          <a:xfrm>
            <a:off x="777875" y="1200150"/>
            <a:ext cx="5759450" cy="3240088"/>
          </a:xfrm>
          <a:prstGeom prst="rect">
            <a:avLst/>
          </a:prstGeom>
          <a:noFill/>
          <a:ln w="12700">
            <a:solidFill>
              <a:prstClr val="black"/>
            </a:solidFill>
          </a:ln>
        </p:spPr>
        <p:txBody>
          <a:bodyPr vert="horz" lIns="96661" tIns="48331" rIns="96661" bIns="48331" rtlCol="0" anchor="ctr"/>
          <a:lstStyle/>
          <a:p>
            <a:endParaRPr lang="en-US"/>
          </a:p>
        </p:txBody>
      </p:sp>
      <p:sp>
        <p:nvSpPr>
          <p:cNvPr id="5" name="Notes Placeholder 4"/>
          <p:cNvSpPr>
            <a:spLocks noGrp="1"/>
          </p:cNvSpPr>
          <p:nvPr>
            <p:ph type="body" sz="quarter" idx="3"/>
          </p:nvPr>
        </p:nvSpPr>
        <p:spPr>
          <a:xfrm>
            <a:off x="731520" y="4620577"/>
            <a:ext cx="5852160" cy="3780473"/>
          </a:xfrm>
          <a:prstGeom prst="rect">
            <a:avLst/>
          </a:prstGeom>
        </p:spPr>
        <p:txBody>
          <a:bodyPr vert="horz" lIns="96661" tIns="48331" rIns="96661" bIns="4833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1726"/>
          </a:xfrm>
          <a:prstGeom prst="rect">
            <a:avLst/>
          </a:prstGeom>
        </p:spPr>
        <p:txBody>
          <a:bodyPr vert="horz" lIns="96661" tIns="48331" rIns="96661" bIns="4833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1726"/>
          </a:xfrm>
          <a:prstGeom prst="rect">
            <a:avLst/>
          </a:prstGeom>
        </p:spPr>
        <p:txBody>
          <a:bodyPr vert="horz" lIns="96661" tIns="48331" rIns="96661" bIns="48331" rtlCol="0" anchor="b"/>
          <a:lstStyle>
            <a:lvl1pPr algn="r">
              <a:defRPr sz="1300"/>
            </a:lvl1pPr>
          </a:lstStyle>
          <a:p>
            <a:fld id="{E0035521-3C52-406A-87A8-13645DF709D5}" type="slidenum">
              <a:rPr lang="en-US" smtClean="0"/>
              <a:t>‹#›</a:t>
            </a:fld>
            <a:endParaRPr lang="en-US"/>
          </a:p>
        </p:txBody>
      </p:sp>
    </p:spTree>
    <p:extLst>
      <p:ext uri="{BB962C8B-B14F-4D97-AF65-F5344CB8AC3E}">
        <p14:creationId xmlns:p14="http://schemas.microsoft.com/office/powerpoint/2010/main" val="221949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Agentic systems have made significant strides due to advancements in AI technology. They are now capable of more complex real-time interactions, enhancing user engagement across various applications. The versatility of these systems allows for implementation in multiple industries, from healthcare to customer service. As these technologies evolve, ongoing research is crucial to address ethical considerations and ensure responsible use.</a:t>
            </a:r>
          </a:p>
        </p:txBody>
      </p:sp>
      <p:sp>
        <p:nvSpPr>
          <p:cNvPr id="4" name="Slide Number Placeholder 3"/>
          <p:cNvSpPr>
            <a:spLocks noGrp="1"/>
          </p:cNvSpPr>
          <p:nvPr>
            <p:ph type="sldNum" sz="quarter" idx="5"/>
          </p:nvPr>
        </p:nvSpPr>
        <p:spPr/>
        <p:txBody>
          <a:bodyPr/>
          <a:lstStyle/>
          <a:p>
            <a:fld id="{E0035521-3C52-406A-87A8-13645DF709D5}" type="slidenum">
              <a:rPr lang="en-US" smtClean="0"/>
              <a:t>2</a:t>
            </a:fld>
            <a:endParaRPr lang="en-US"/>
          </a:p>
        </p:txBody>
      </p:sp>
    </p:spTree>
    <p:extLst>
      <p:ext uri="{BB962C8B-B14F-4D97-AF65-F5344CB8AC3E}">
        <p14:creationId xmlns:p14="http://schemas.microsoft.com/office/powerpoint/2010/main" val="1729253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F77E7-F646-011E-02E0-D090D89B04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9DBE7C-3FCB-FD98-52A5-817761BEAF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EA01F8-226C-E65D-D709-776C4C86589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B3906B8-B688-2BCE-79EE-9BF8BDFF9B4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1FF3E2F-CCF0-876D-A44B-1FE258649A93}"/>
              </a:ext>
            </a:extLst>
          </p:cNvPr>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85731AA-0563-4D92-A59C-D7DDE3CCF1D6}"/>
              </a:ext>
            </a:extLst>
          </p:cNvPr>
          <p:cNvSpPr>
            <a:spLocks noGrp="1"/>
          </p:cNvSpPr>
          <p:nvPr>
            <p:ph type="dt" idx="1"/>
          </p:nvPr>
        </p:nvSpPr>
        <p:spPr/>
        <p:txBody>
          <a:bodyPr/>
          <a:lstStyle/>
          <a:p>
            <a:fld id="{386CE63F-9E7F-4C04-9D0D-FCA25A8E9E86}" type="datetime8">
              <a:rPr lang="en-US" smtClean="0"/>
              <a:t>4/29/2025 11:15 AM</a:t>
            </a:fld>
            <a:endParaRPr lang="en-US"/>
          </a:p>
        </p:txBody>
      </p:sp>
      <p:sp>
        <p:nvSpPr>
          <p:cNvPr id="7" name="Slide Number Placeholder 6">
            <a:extLst>
              <a:ext uri="{FF2B5EF4-FFF2-40B4-BE49-F238E27FC236}">
                <a16:creationId xmlns:a16="http://schemas.microsoft.com/office/drawing/2014/main" id="{0C8DD7AD-61A2-E4D6-96C1-1AEA051BC70E}"/>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212519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1C630-1FD6-3BE9-3484-FDB6356F49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3CEB75-93F4-A344-F424-70EE13EF6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2D629E-91E5-3187-7EE6-6FA7B3032D95}"/>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F00D1FC-B062-B0F7-2CDA-BC147DC226D1}"/>
              </a:ext>
            </a:extLst>
          </p:cNvPr>
          <p:cNvSpPr>
            <a:spLocks noGrp="1"/>
          </p:cNvSpPr>
          <p:nvPr>
            <p:ph type="hdr" sz="quarter"/>
          </p:nvPr>
        </p:nvSpPr>
        <p:spPr/>
        <p:txBody>
          <a:bodyPr/>
          <a:lstStyle/>
          <a:p>
            <a:pPr defTabSz="966577">
              <a:defRPr/>
            </a:pPr>
            <a:endParaRPr lang="en-US">
              <a:solidFill>
                <a:prstClr val="black"/>
              </a:solidFill>
              <a:latin typeface="Segoe UI" pitchFamily="34" charset="0"/>
            </a:endParaRPr>
          </a:p>
        </p:txBody>
      </p:sp>
      <p:sp>
        <p:nvSpPr>
          <p:cNvPr id="5" name="Footer Placeholder 4">
            <a:extLst>
              <a:ext uri="{FF2B5EF4-FFF2-40B4-BE49-F238E27FC236}">
                <a16:creationId xmlns:a16="http://schemas.microsoft.com/office/drawing/2014/main" id="{EB374093-1DDB-2AA1-B327-CA3BC39B02F0}"/>
              </a:ext>
            </a:extLst>
          </p:cNvPr>
          <p:cNvSpPr>
            <a:spLocks noGrp="1"/>
          </p:cNvSpPr>
          <p:nvPr>
            <p:ph type="ftr" sz="quarter" idx="4"/>
          </p:nvPr>
        </p:nvSpPr>
        <p:spPr/>
        <p:txBody>
          <a:bodyPr/>
          <a:lstStyle/>
          <a:p>
            <a:pPr marL="611442" defTabSz="97798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A90A418-3417-CD48-2C45-D50B9DF43174}"/>
              </a:ext>
            </a:extLst>
          </p:cNvPr>
          <p:cNvSpPr>
            <a:spLocks noGrp="1"/>
          </p:cNvSpPr>
          <p:nvPr>
            <p:ph type="dt" idx="1"/>
          </p:nvPr>
        </p:nvSpPr>
        <p:spPr/>
        <p:txBody>
          <a:bodyPr/>
          <a:lstStyle/>
          <a:p>
            <a:pPr defTabSz="966577">
              <a:defRPr/>
            </a:pPr>
            <a:fld id="{386CE63F-9E7F-4C04-9D0D-FCA25A8E9E86}" type="datetime8">
              <a:rPr lang="en-US">
                <a:solidFill>
                  <a:prstClr val="black"/>
                </a:solidFill>
                <a:latin typeface="Segoe UI" pitchFamily="34" charset="0"/>
              </a:rPr>
              <a:pPr defTabSz="966577">
                <a:defRPr/>
              </a:pPr>
              <a:t>4/29/2025 11:15 AM</a:t>
            </a:fld>
            <a:endParaRPr lang="en-US">
              <a:solidFill>
                <a:prstClr val="black"/>
              </a:solidFill>
              <a:latin typeface="Segoe UI" pitchFamily="34" charset="0"/>
            </a:endParaRPr>
          </a:p>
        </p:txBody>
      </p:sp>
      <p:sp>
        <p:nvSpPr>
          <p:cNvPr id="7" name="Slide Number Placeholder 6">
            <a:extLst>
              <a:ext uri="{FF2B5EF4-FFF2-40B4-BE49-F238E27FC236}">
                <a16:creationId xmlns:a16="http://schemas.microsoft.com/office/drawing/2014/main" id="{3AB687C8-0D45-135C-7369-BBFE0ACEE592}"/>
              </a:ext>
            </a:extLst>
          </p:cNvPr>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UI" pitchFamily="34" charset="0"/>
              </a:rPr>
              <a:pPr defTabSz="966577">
                <a:defRPr/>
              </a:pPr>
              <a:t>19</a:t>
            </a:fld>
            <a:endParaRPr lang="en-US">
              <a:solidFill>
                <a:prstClr val="black"/>
              </a:solidFill>
              <a:latin typeface="Segoe UI" pitchFamily="34" charset="0"/>
            </a:endParaRPr>
          </a:p>
        </p:txBody>
      </p:sp>
    </p:spTree>
    <p:extLst>
      <p:ext uri="{BB962C8B-B14F-4D97-AF65-F5344CB8AC3E}">
        <p14:creationId xmlns:p14="http://schemas.microsoft.com/office/powerpoint/2010/main" val="525425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68A38-EF54-2729-FAD6-9B86F34435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FC54D4-E24D-0F75-DD44-3AD34BC78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899F5-5384-4E0C-D112-41848AFE7A2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23A6B01-A031-87B1-3A85-8224665A9561}"/>
              </a:ext>
            </a:extLst>
          </p:cNvPr>
          <p:cNvSpPr>
            <a:spLocks noGrp="1"/>
          </p:cNvSpPr>
          <p:nvPr>
            <p:ph type="hdr" sz="quarter"/>
          </p:nvPr>
        </p:nvSpPr>
        <p:spPr/>
        <p:txBody>
          <a:bodyPr/>
          <a:lstStyle/>
          <a:p>
            <a:pPr defTabSz="966577">
              <a:defRPr/>
            </a:pPr>
            <a:endParaRPr lang="en-US">
              <a:solidFill>
                <a:prstClr val="black"/>
              </a:solidFill>
              <a:latin typeface="Segoe Sans Text" pitchFamily="2" charset="0"/>
            </a:endParaRPr>
          </a:p>
        </p:txBody>
      </p:sp>
      <p:sp>
        <p:nvSpPr>
          <p:cNvPr id="5" name="Footer Placeholder 4">
            <a:extLst>
              <a:ext uri="{FF2B5EF4-FFF2-40B4-BE49-F238E27FC236}">
                <a16:creationId xmlns:a16="http://schemas.microsoft.com/office/drawing/2014/main" id="{D977AB8A-6635-C648-A4DF-8CBFA7A81B75}"/>
              </a:ext>
            </a:extLst>
          </p:cNvPr>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E948FB5-F857-0565-4BF4-5B1C57C3D548}"/>
              </a:ext>
            </a:extLst>
          </p:cNvPr>
          <p:cNvSpPr>
            <a:spLocks noGrp="1"/>
          </p:cNvSpPr>
          <p:nvPr>
            <p:ph type="dt" idx="1"/>
          </p:nvPr>
        </p:nvSpPr>
        <p:spPr/>
        <p:txBody>
          <a:bodyPr/>
          <a:lstStyle/>
          <a:p>
            <a:pPr defTabSz="966577">
              <a:defRPr/>
            </a:pPr>
            <a:fld id="{386CE63F-9E7F-4C04-9D0D-FCA25A8E9E86}" type="datetime8">
              <a:rPr lang="en-US">
                <a:solidFill>
                  <a:prstClr val="black"/>
                </a:solidFill>
                <a:latin typeface="Segoe Sans Text" pitchFamily="2" charset="0"/>
              </a:rPr>
              <a:pPr defTabSz="966577">
                <a:defRPr/>
              </a:pPr>
              <a:t>4/29/2025 11:15 AM</a:t>
            </a:fld>
            <a:endParaRPr lang="en-US">
              <a:solidFill>
                <a:prstClr val="black"/>
              </a:solidFill>
              <a:latin typeface="Segoe Sans Text" pitchFamily="2" charset="0"/>
            </a:endParaRPr>
          </a:p>
        </p:txBody>
      </p:sp>
      <p:sp>
        <p:nvSpPr>
          <p:cNvPr id="7" name="Slide Number Placeholder 6">
            <a:extLst>
              <a:ext uri="{FF2B5EF4-FFF2-40B4-BE49-F238E27FC236}">
                <a16:creationId xmlns:a16="http://schemas.microsoft.com/office/drawing/2014/main" id="{687A9BD5-9FA3-8A48-B034-77AC1491A004}"/>
              </a:ext>
            </a:extLst>
          </p:cNvPr>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Sans Text" pitchFamily="2" charset="0"/>
              </a:rPr>
              <a:pPr defTabSz="966577">
                <a:defRPr/>
              </a:pPr>
              <a:t>20</a:t>
            </a:fld>
            <a:endParaRPr lang="en-US">
              <a:solidFill>
                <a:prstClr val="black"/>
              </a:solidFill>
              <a:latin typeface="Segoe Sans Text" pitchFamily="2" charset="0"/>
            </a:endParaRPr>
          </a:p>
        </p:txBody>
      </p:sp>
    </p:spTree>
    <p:extLst>
      <p:ext uri="{BB962C8B-B14F-4D97-AF65-F5344CB8AC3E}">
        <p14:creationId xmlns:p14="http://schemas.microsoft.com/office/powerpoint/2010/main" val="2718354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884D2-006B-0DF7-E4DE-9775F8DDD9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EDF65B-DF5E-A183-DA02-89812665AC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C30461-2644-1625-AB58-FEF23A18A8A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0C9EF0E-924B-67FA-F78F-93151DEF9CDD}"/>
              </a:ext>
            </a:extLst>
          </p:cNvPr>
          <p:cNvSpPr>
            <a:spLocks noGrp="1"/>
          </p:cNvSpPr>
          <p:nvPr>
            <p:ph type="sldNum" sz="quarter" idx="5"/>
          </p:nvPr>
        </p:nvSpPr>
        <p:spPr/>
        <p:txBody>
          <a:bodyPr/>
          <a:lstStyle/>
          <a:p>
            <a:fld id="{E0035521-3C52-406A-87A8-13645DF709D5}" type="slidenum">
              <a:rPr lang="en-US" smtClean="0"/>
              <a:t>21</a:t>
            </a:fld>
            <a:endParaRPr lang="en-US"/>
          </a:p>
        </p:txBody>
      </p:sp>
    </p:spTree>
    <p:extLst>
      <p:ext uri="{BB962C8B-B14F-4D97-AF65-F5344CB8AC3E}">
        <p14:creationId xmlns:p14="http://schemas.microsoft.com/office/powerpoint/2010/main" val="864253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E2DF9-F533-BE97-1C3F-767381D751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318F26-B0F0-6DF5-E2A5-3000F16FC4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8C578-5D5E-DD13-CFA2-8FE4A8EDB2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D3A0625-19C5-9E48-6BA3-115AE7111FE9}"/>
              </a:ext>
            </a:extLst>
          </p:cNvPr>
          <p:cNvSpPr>
            <a:spLocks noGrp="1"/>
          </p:cNvSpPr>
          <p:nvPr>
            <p:ph type="sldNum" sz="quarter" idx="5"/>
          </p:nvPr>
        </p:nvSpPr>
        <p:spPr/>
        <p:txBody>
          <a:bodyPr/>
          <a:lstStyle/>
          <a:p>
            <a:fld id="{2A9FCD42-B471-4A4D-B679-72AC00F73B7B}" type="slidenum">
              <a:rPr lang="en-US" smtClean="0"/>
              <a:t>22</a:t>
            </a:fld>
            <a:endParaRPr lang="en-US"/>
          </a:p>
        </p:txBody>
      </p:sp>
    </p:spTree>
    <p:extLst>
      <p:ext uri="{BB962C8B-B14F-4D97-AF65-F5344CB8AC3E}">
        <p14:creationId xmlns:p14="http://schemas.microsoft.com/office/powerpoint/2010/main" val="1973459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discuss some of the key limitations of current chat-based AI agents and how virtual embodiment can help address these challenges:</a:t>
            </a:r>
          </a:p>
          <a:p>
            <a:endParaRPr lang="en-US" b="1" dirty="0"/>
          </a:p>
          <a:p>
            <a:r>
              <a:rPr lang="en-US" b="1" dirty="0"/>
              <a:t>Lack of Non-Verbal Communication:</a:t>
            </a:r>
            <a:endParaRPr lang="en-US" dirty="0"/>
          </a:p>
          <a:p>
            <a:r>
              <a:rPr lang="en-US" dirty="0"/>
              <a:t>Traditional chat-based AI relies solely on text, which means it misses out on the rich layers of communication that come with non-verbal cues—like body language, facial expressions, and gestures. Virtual embodiment can bridge this gap by allowing the AI to communicate more naturally, just like humans do in face-to-face conversations.</a:t>
            </a:r>
          </a:p>
          <a:p>
            <a:endParaRPr lang="en-US" b="1" dirty="0"/>
          </a:p>
          <a:p>
            <a:r>
              <a:rPr lang="en-US" b="1" dirty="0"/>
              <a:t>Limited Emotional Expression:</a:t>
            </a:r>
            <a:endParaRPr lang="en-US" dirty="0"/>
          </a:p>
          <a:p>
            <a:r>
              <a:rPr lang="en-US" dirty="0"/>
              <a:t>Chat-based AI often struggles to convey empathy, tone, and personality. As a result, interactions can feel mechanical and disconnected. With a virtual embodiment, the AI can use facial expressions and tone of voice to express emotions and empathy, making the conversation feel more human-like and emotionally engaging.</a:t>
            </a:r>
          </a:p>
          <a:p>
            <a:endParaRPr lang="en-US" b="1" dirty="0"/>
          </a:p>
          <a:p>
            <a:r>
              <a:rPr lang="en-US" b="1" dirty="0"/>
              <a:t>Difficulty in Contextual Understanding:</a:t>
            </a:r>
            <a:endParaRPr lang="en-US" dirty="0"/>
          </a:p>
          <a:p>
            <a:r>
              <a:rPr lang="en-US" dirty="0"/>
              <a:t>Chat-based AI can have a hard time understanding the full context of a conversation, such as interpreting tone or mood from text alone. This can lead to misunderstandings or inappropriate responses. Virtual embodiment allows the AI to pick up on visual cues, such as the user’s body language or expressions, improving the contextual understanding and making responses more relevant and sensitive.</a:t>
            </a:r>
          </a:p>
          <a:p>
            <a:endParaRPr lang="en-US" b="1" dirty="0"/>
          </a:p>
          <a:p>
            <a:r>
              <a:rPr lang="en-US" b="1" dirty="0"/>
              <a:t>Static and Predictable Interactions:</a:t>
            </a:r>
            <a:endParaRPr lang="en-US" dirty="0"/>
          </a:p>
          <a:p>
            <a:r>
              <a:rPr lang="en-US" dirty="0"/>
              <a:t>Without embodiment, chat-based AI is often limited to pre-set responses and lacks dynamic adaptability. Virtual embodiment brings fluidity to the interaction, enabling the AI to respond in real-time with varied expressions, movements, and gestures, just like a human would, making the experience more interactive and engaging.</a:t>
            </a:r>
          </a:p>
          <a:p>
            <a:endParaRPr lang="en-US" b="1" dirty="0"/>
          </a:p>
          <a:p>
            <a:r>
              <a:rPr lang="en-US" b="1" dirty="0"/>
              <a:t>Reduced User Engagement:</a:t>
            </a:r>
            <a:endParaRPr lang="en-US" dirty="0"/>
          </a:p>
          <a:p>
            <a:r>
              <a:rPr lang="en-US" dirty="0"/>
              <a:t>Text-only interfaces can sometimes feel impersonal and detached, especially when the task requires emotional intelligence or social interaction. By adding virtual embodiment, the AI agent becomes more engaging, helping users feel like they’re interacting with a relatable entity, increasing trust and overall satisfaction in the process.</a:t>
            </a:r>
          </a:p>
          <a:p>
            <a:br>
              <a:rPr lang="en-US" dirty="0"/>
            </a:br>
            <a:r>
              <a:rPr lang="en-US" dirty="0"/>
              <a:t>In summary, virtual embodiments help AI agents overcome these limitations by adding depth, expressiveness, and contextual awareness, leading to more natural and engaging interactions.</a:t>
            </a:r>
          </a:p>
          <a:p>
            <a:endParaRPr lang="en-US" dirty="0"/>
          </a:p>
        </p:txBody>
      </p:sp>
      <p:sp>
        <p:nvSpPr>
          <p:cNvPr id="4" name="Slide Number Placeholder 3"/>
          <p:cNvSpPr>
            <a:spLocks noGrp="1"/>
          </p:cNvSpPr>
          <p:nvPr>
            <p:ph type="sldNum" sz="quarter" idx="5"/>
          </p:nvPr>
        </p:nvSpPr>
        <p:spPr/>
        <p:txBody>
          <a:bodyPr/>
          <a:lstStyle/>
          <a:p>
            <a:fld id="{E0035521-3C52-406A-87A8-13645DF709D5}" type="slidenum">
              <a:rPr lang="en-US" smtClean="0"/>
              <a:t>3</a:t>
            </a:fld>
            <a:endParaRPr lang="en-US"/>
          </a:p>
        </p:txBody>
      </p:sp>
    </p:spTree>
    <p:extLst>
      <p:ext uri="{BB962C8B-B14F-4D97-AF65-F5344CB8AC3E}">
        <p14:creationId xmlns:p14="http://schemas.microsoft.com/office/powerpoint/2010/main" val="12261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Bullet Points:</a:t>
            </a:r>
          </a:p>
          <a:p>
            <a:endParaRPr lang="en-US" b="1" dirty="0"/>
          </a:p>
          <a:p>
            <a:r>
              <a:rPr lang="en-US" b="1" dirty="0"/>
              <a:t>Enhanced Human-AI Interaction</a:t>
            </a:r>
            <a:endParaRPr lang="en-US" dirty="0"/>
          </a:p>
          <a:p>
            <a:r>
              <a:rPr lang="en-US" dirty="0"/>
              <a:t>Virtual embodiment enables non-verbal communication, improving the natural flow of interaction.</a:t>
            </a:r>
          </a:p>
          <a:p>
            <a:r>
              <a:rPr lang="en-US" b="1" dirty="0"/>
              <a:t>Multimodal Engagement</a:t>
            </a:r>
            <a:endParaRPr lang="en-US" dirty="0"/>
          </a:p>
          <a:p>
            <a:r>
              <a:rPr lang="en-US" dirty="0"/>
              <a:t>Combines voice, gesture, and visual cues for a more intuitive and immersive experience.</a:t>
            </a:r>
          </a:p>
          <a:p>
            <a:r>
              <a:rPr lang="en-US" b="1" dirty="0"/>
              <a:t>Contextual Awareness</a:t>
            </a:r>
            <a:endParaRPr lang="en-US" dirty="0"/>
          </a:p>
          <a:p>
            <a:r>
              <a:rPr lang="en-US" dirty="0"/>
              <a:t>AI agents can respond to environmental cues, improving context-sensitive responses.</a:t>
            </a:r>
          </a:p>
          <a:p>
            <a:r>
              <a:rPr lang="en-US" b="1" dirty="0"/>
              <a:t>Improved User Trust and Engagement</a:t>
            </a:r>
            <a:endParaRPr lang="en-US" dirty="0"/>
          </a:p>
          <a:p>
            <a:r>
              <a:rPr lang="en-US" dirty="0"/>
              <a:t>A relatable AI persona fosters trust and increases user satisfaction in various applications.</a:t>
            </a:r>
          </a:p>
          <a:p>
            <a:r>
              <a:rPr lang="en-US" b="1" dirty="0"/>
              <a:t>Scalable and Versatile Applications</a:t>
            </a:r>
            <a:endParaRPr lang="en-US" dirty="0"/>
          </a:p>
          <a:p>
            <a:r>
              <a:rPr lang="en-US" dirty="0"/>
              <a:t>Virtual embodiments can be easily adapted across different platforms, from mobile to VR.</a:t>
            </a:r>
          </a:p>
          <a:p>
            <a:endParaRPr lang="en-US" b="1" dirty="0"/>
          </a:p>
          <a:p>
            <a:r>
              <a:rPr lang="en-US" b="1" dirty="0"/>
              <a:t>Script:</a:t>
            </a:r>
          </a:p>
          <a:p>
            <a:endParaRPr lang="en-US" dirty="0"/>
          </a:p>
          <a:p>
            <a:r>
              <a:rPr lang="en-US" dirty="0"/>
              <a:t>“Today, I want to explore how virtual embodiment can significantly enhance AI agents, bringing them closer to human-like interactions.</a:t>
            </a:r>
          </a:p>
          <a:p>
            <a:r>
              <a:rPr lang="en-US" b="1" dirty="0"/>
              <a:t>Enhanced Human-AI Interaction:</a:t>
            </a:r>
            <a:endParaRPr lang="en-US" dirty="0"/>
          </a:p>
          <a:p>
            <a:r>
              <a:rPr lang="en-US" dirty="0"/>
              <a:t>Virtual embodiment allows AI agents to communicate not just through words, but through non-verbal cues—like gestures and facial expressions. This makes the interaction more natural and engaging for the user, much like conversing with another human.</a:t>
            </a:r>
          </a:p>
          <a:p>
            <a:r>
              <a:rPr lang="en-US" b="1" dirty="0"/>
              <a:t>Multimodal Engagement:</a:t>
            </a:r>
            <a:endParaRPr lang="en-US" dirty="0"/>
          </a:p>
          <a:p>
            <a:r>
              <a:rPr lang="en-US" dirty="0"/>
              <a:t>One of the key benefits of embodiment is the ability to combine voice, gesture, and visual signals. This multimodal communication mirrors human interaction, helping the AI agent respond in a way that feels more intuitive, responsive, and personalized.</a:t>
            </a:r>
          </a:p>
          <a:p>
            <a:r>
              <a:rPr lang="en-US" b="1" dirty="0"/>
              <a:t>Contextual Awareness:</a:t>
            </a:r>
            <a:endParaRPr lang="en-US" dirty="0"/>
          </a:p>
          <a:p>
            <a:r>
              <a:rPr lang="en-US" dirty="0"/>
              <a:t>With a virtual embodiment, AI agents gain the ability to process and react to environmental context—whether it’s adjusting their responses based on the user’s actions or the surrounding environment. This adds a layer of sophistication that can make AI more effective, particularly in dynamic or complex settings.</a:t>
            </a:r>
          </a:p>
          <a:p>
            <a:r>
              <a:rPr lang="en-US" b="1" dirty="0"/>
              <a:t>Improved User Trust and Engagement:</a:t>
            </a:r>
            <a:endParaRPr lang="en-US" dirty="0"/>
          </a:p>
          <a:p>
            <a:r>
              <a:rPr lang="en-US" dirty="0"/>
              <a:t>An embodied AI feels more like a ‘companion’ than a mere tool, which increases trust and engagement. Whether in customer service or educational settings, users are more likely to connect with and rely on an AI that feels familiar and responsive.</a:t>
            </a:r>
          </a:p>
          <a:p>
            <a:r>
              <a:rPr lang="en-US" b="1" dirty="0"/>
              <a:t>Scalable and Versatile Applications:</a:t>
            </a:r>
            <a:endParaRPr lang="en-US" dirty="0"/>
          </a:p>
          <a:p>
            <a:r>
              <a:rPr lang="en-US" dirty="0"/>
              <a:t>Lastly, virtual embodiments are highly adaptable. They can work across different platforms—mobile apps, desktop interfaces, VR/AR—allowing AI agents to provide consistent experiences across diverse devices and environments.</a:t>
            </a:r>
          </a:p>
          <a:p>
            <a:br>
              <a:rPr lang="en-US" dirty="0"/>
            </a:br>
            <a:endParaRPr lang="en-US" dirty="0"/>
          </a:p>
          <a:p>
            <a:r>
              <a:rPr lang="en-US" dirty="0"/>
              <a:t>In conclusion, adding virtual embodiment to AI agents brings more human-like interaction, improves user engagement, and opens up new possibilities for how AI can be used effectively across industries.”</a:t>
            </a:r>
          </a:p>
          <a:p>
            <a:endParaRPr lang="en-US" dirty="0"/>
          </a:p>
        </p:txBody>
      </p:sp>
      <p:sp>
        <p:nvSpPr>
          <p:cNvPr id="4" name="Slide Number Placeholder 3"/>
          <p:cNvSpPr>
            <a:spLocks noGrp="1"/>
          </p:cNvSpPr>
          <p:nvPr>
            <p:ph type="sldNum" sz="quarter" idx="5"/>
          </p:nvPr>
        </p:nvSpPr>
        <p:spPr/>
        <p:txBody>
          <a:bodyPr/>
          <a:lstStyle/>
          <a:p>
            <a:fld id="{E0035521-3C52-406A-87A8-13645DF709D5}" type="slidenum">
              <a:rPr lang="en-US" smtClean="0"/>
              <a:t>4</a:t>
            </a:fld>
            <a:endParaRPr lang="en-US"/>
          </a:p>
        </p:txBody>
      </p:sp>
    </p:spTree>
    <p:extLst>
      <p:ext uri="{BB962C8B-B14F-4D97-AF65-F5344CB8AC3E}">
        <p14:creationId xmlns:p14="http://schemas.microsoft.com/office/powerpoint/2010/main" val="2603884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7612C-4AA2-8130-CC0A-6E1CEF372F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599348-FD25-60FE-DE2A-D2EA277E8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E3E3F-05B6-5FC5-E6E0-131610EE334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1D30F8F-51BF-E406-FE6A-A36B97C04CC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7759C46-248D-1088-DADD-ADCB36A629DC}"/>
              </a:ext>
            </a:extLst>
          </p:cNvPr>
          <p:cNvSpPr>
            <a:spLocks noGrp="1"/>
          </p:cNvSpPr>
          <p:nvPr>
            <p:ph type="ftr" sz="quarter" idx="4"/>
          </p:nvPr>
        </p:nvSpPr>
        <p:spPr/>
        <p:txBody>
          <a:bodyPr/>
          <a:lstStyle/>
          <a:p>
            <a:pPr defTabSz="966294" eaLnBrk="0" hangingPunct="0"/>
            <a:r>
              <a:rPr lang="en-US" sz="400">
                <a:gradFill>
                  <a:gsLst>
                    <a:gs pos="0">
                      <a:prstClr val="black"/>
                    </a:gs>
                    <a:gs pos="100000">
                      <a:prstClr val="black"/>
                    </a:gs>
                  </a:gsLst>
                  <a:lin ang="5400000" scaled="0"/>
                </a:gradFill>
                <a:ea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CA1C26-37BA-3332-F52B-06A76EF4704F}"/>
              </a:ext>
            </a:extLst>
          </p:cNvPr>
          <p:cNvSpPr>
            <a:spLocks noGrp="1"/>
          </p:cNvSpPr>
          <p:nvPr>
            <p:ph type="dt" idx="1"/>
          </p:nvPr>
        </p:nvSpPr>
        <p:spPr/>
        <p:txBody>
          <a:bodyPr/>
          <a:lstStyle/>
          <a:p>
            <a:fld id="{386CE63F-9E7F-4C04-9D0D-FCA25A8E9E86}" type="datetime8">
              <a:rPr lang="en-US" smtClean="0"/>
              <a:t>4/29/2025 11:15 AM</a:t>
            </a:fld>
            <a:endParaRPr lang="en-US"/>
          </a:p>
        </p:txBody>
      </p:sp>
      <p:sp>
        <p:nvSpPr>
          <p:cNvPr id="7" name="Slide Number Placeholder 6">
            <a:extLst>
              <a:ext uri="{FF2B5EF4-FFF2-40B4-BE49-F238E27FC236}">
                <a16:creationId xmlns:a16="http://schemas.microsoft.com/office/drawing/2014/main" id="{3D3E1EDE-5DF4-F1EA-E3EF-65A01625B1D3}"/>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1344697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presents a demo of the AI embodiment approach. We'll showcase an interactive agent that can respond to user queries in real-time. We'll highlight the adaptability of the agent and demonstrate emotional expressions through animations. After the demo, we'll present user engagement statistics and gather feedback for future enhancements.</a:t>
            </a:r>
          </a:p>
        </p:txBody>
      </p:sp>
      <p:sp>
        <p:nvSpPr>
          <p:cNvPr id="4" name="Slide Number Placeholder 3"/>
          <p:cNvSpPr>
            <a:spLocks noGrp="1"/>
          </p:cNvSpPr>
          <p:nvPr>
            <p:ph type="sldNum" sz="quarter" idx="5"/>
          </p:nvPr>
        </p:nvSpPr>
        <p:spPr/>
        <p:txBody>
          <a:bodyPr/>
          <a:lstStyle/>
          <a:p>
            <a:fld id="{E0035521-3C52-406A-87A8-13645DF709D5}" type="slidenum">
              <a:rPr lang="en-US" smtClean="0"/>
              <a:t>6</a:t>
            </a:fld>
            <a:endParaRPr lang="en-US"/>
          </a:p>
        </p:txBody>
      </p:sp>
    </p:spTree>
    <p:extLst>
      <p:ext uri="{BB962C8B-B14F-4D97-AF65-F5344CB8AC3E}">
        <p14:creationId xmlns:p14="http://schemas.microsoft.com/office/powerpoint/2010/main" val="4127458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highlights key limitations of the AI embodiment approach. The GPT-4o Realtime is still in its preview phase, meaning it lacks the stability and reliability needed for production use. Moreover, the absence of lip syncing and facial expressions significantly detracts from creating a truly interactive and immersive experience.</a:t>
            </a:r>
          </a:p>
        </p:txBody>
      </p:sp>
      <p:sp>
        <p:nvSpPr>
          <p:cNvPr id="4" name="Slide Number Placeholder 3"/>
          <p:cNvSpPr>
            <a:spLocks noGrp="1"/>
          </p:cNvSpPr>
          <p:nvPr>
            <p:ph type="sldNum" sz="quarter" idx="5"/>
          </p:nvPr>
        </p:nvSpPr>
        <p:spPr/>
        <p:txBody>
          <a:bodyPr/>
          <a:lstStyle/>
          <a:p>
            <a:fld id="{E0035521-3C52-406A-87A8-13645DF709D5}" type="slidenum">
              <a:rPr lang="en-US" smtClean="0"/>
              <a:t>7</a:t>
            </a:fld>
            <a:endParaRPr lang="en-US"/>
          </a:p>
        </p:txBody>
      </p:sp>
    </p:spTree>
    <p:extLst>
      <p:ext uri="{BB962C8B-B14F-4D97-AF65-F5344CB8AC3E}">
        <p14:creationId xmlns:p14="http://schemas.microsoft.com/office/powerpoint/2010/main" val="313186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8A011-00F2-F197-24AC-15ADA5E77B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318804-7D67-661E-6D4D-84A710681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E6C0F3-D78E-12A9-4F96-DE2A5C965524}"/>
              </a:ext>
            </a:extLst>
          </p:cNvPr>
          <p:cNvSpPr>
            <a:spLocks noGrp="1"/>
          </p:cNvSpPr>
          <p:nvPr>
            <p:ph type="body" idx="1"/>
          </p:nvPr>
        </p:nvSpPr>
        <p:spPr/>
        <p:txBody>
          <a:bodyPr/>
          <a:lstStyle/>
          <a:p>
            <a:endParaRPr lang="en-US">
              <a:latin typeface="Times New Roman"/>
              <a:cs typeface="Times New Roman"/>
            </a:endParaRPr>
          </a:p>
        </p:txBody>
      </p:sp>
      <p:sp>
        <p:nvSpPr>
          <p:cNvPr id="4" name="Header Placeholder 3">
            <a:extLst>
              <a:ext uri="{FF2B5EF4-FFF2-40B4-BE49-F238E27FC236}">
                <a16:creationId xmlns:a16="http://schemas.microsoft.com/office/drawing/2014/main" id="{153DEA45-4FE9-1F6C-6D30-03652D108EF9}"/>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119A2FA7-6E6E-6D6E-F3B2-2CEB4A965227}"/>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A0D1E4C-FDA2-B395-4A69-BA7321BFD5E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4/29/2025 11:15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5EEDC1CC-D46D-2CA0-B091-9FB26F2B1BB5}"/>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3240948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78AD2-22FC-2CF9-CC1E-A318F048E9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8FC9A3-412A-EA8C-9F07-D532FC7D8C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39C058-F0A6-90D6-8770-2388EC8D2F31}"/>
              </a:ext>
            </a:extLst>
          </p:cNvPr>
          <p:cNvSpPr>
            <a:spLocks noGrp="1"/>
          </p:cNvSpPr>
          <p:nvPr>
            <p:ph type="body" idx="1"/>
          </p:nvPr>
        </p:nvSpPr>
        <p:spPr/>
        <p:txBody>
          <a:bodyPr/>
          <a:lstStyle/>
          <a:p>
            <a:endParaRPr lang="es-MX" sz="800"/>
          </a:p>
        </p:txBody>
      </p:sp>
      <p:sp>
        <p:nvSpPr>
          <p:cNvPr id="4" name="Header Placeholder 3">
            <a:extLst>
              <a:ext uri="{FF2B5EF4-FFF2-40B4-BE49-F238E27FC236}">
                <a16:creationId xmlns:a16="http://schemas.microsoft.com/office/drawing/2014/main" id="{2117753D-E116-FE80-E105-A6AD947F47EF}"/>
              </a:ext>
            </a:extLst>
          </p:cNvPr>
          <p:cNvSpPr>
            <a:spLocks noGrp="1"/>
          </p:cNvSpPr>
          <p:nvPr>
            <p:ph type="hdr" sz="quarter"/>
          </p:nvPr>
        </p:nvSpPr>
        <p:spPr/>
        <p:txBody>
          <a:bodyPr/>
          <a:lstStyle/>
          <a:p>
            <a:pPr defTabSz="966577">
              <a:defRPr/>
            </a:pPr>
            <a:endParaRPr lang="en-US">
              <a:solidFill>
                <a:prstClr val="black"/>
              </a:solidFill>
              <a:latin typeface="Segoe Sans Text" pitchFamily="2" charset="0"/>
            </a:endParaRPr>
          </a:p>
        </p:txBody>
      </p:sp>
      <p:sp>
        <p:nvSpPr>
          <p:cNvPr id="5" name="Footer Placeholder 4">
            <a:extLst>
              <a:ext uri="{FF2B5EF4-FFF2-40B4-BE49-F238E27FC236}">
                <a16:creationId xmlns:a16="http://schemas.microsoft.com/office/drawing/2014/main" id="{A93B9E8C-DD1A-4E01-4BF9-912BAA03DFFE}"/>
              </a:ext>
            </a:extLst>
          </p:cNvPr>
          <p:cNvSpPr>
            <a:spLocks noGrp="1"/>
          </p:cNvSpPr>
          <p:nvPr>
            <p:ph type="ftr" sz="quarter" idx="4"/>
          </p:nvPr>
        </p:nvSpPr>
        <p:spPr/>
        <p:txBody>
          <a:bodyPr/>
          <a:lstStyle/>
          <a:p>
            <a:pPr marL="604133" defTabSz="966294" eaLnBrk="0" hangingPunct="0">
              <a:defRPr/>
            </a:pPr>
            <a:r>
              <a:rPr lang="en-US" sz="400">
                <a:gradFill>
                  <a:gsLst>
                    <a:gs pos="0">
                      <a:prstClr val="black"/>
                    </a:gs>
                    <a:gs pos="100000">
                      <a:prstClr val="black"/>
                    </a:gs>
                  </a:gsLst>
                  <a:lin ang="5400000" scaled="0"/>
                </a:gradFill>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2DF239E-6CD6-77FD-F1AD-EFF8365DDC0B}"/>
              </a:ext>
            </a:extLst>
          </p:cNvPr>
          <p:cNvSpPr>
            <a:spLocks noGrp="1"/>
          </p:cNvSpPr>
          <p:nvPr>
            <p:ph type="dt" idx="1"/>
          </p:nvPr>
        </p:nvSpPr>
        <p:spPr/>
        <p:txBody>
          <a:bodyPr/>
          <a:lstStyle/>
          <a:p>
            <a:pPr defTabSz="966577">
              <a:defRPr/>
            </a:pPr>
            <a:fld id="{386CE63F-9E7F-4C04-9D0D-FCA25A8E9E86}" type="datetime8">
              <a:rPr lang="en-US">
                <a:solidFill>
                  <a:prstClr val="black"/>
                </a:solidFill>
                <a:latin typeface="Segoe Sans Text" pitchFamily="2" charset="0"/>
              </a:rPr>
              <a:pPr defTabSz="966577">
                <a:defRPr/>
              </a:pPr>
              <a:t>4/29/2025 11:15 AM</a:t>
            </a:fld>
            <a:endParaRPr lang="en-US">
              <a:solidFill>
                <a:prstClr val="black"/>
              </a:solidFill>
              <a:latin typeface="Segoe Sans Text" pitchFamily="2" charset="0"/>
            </a:endParaRPr>
          </a:p>
        </p:txBody>
      </p:sp>
      <p:sp>
        <p:nvSpPr>
          <p:cNvPr id="7" name="Slide Number Placeholder 6">
            <a:extLst>
              <a:ext uri="{FF2B5EF4-FFF2-40B4-BE49-F238E27FC236}">
                <a16:creationId xmlns:a16="http://schemas.microsoft.com/office/drawing/2014/main" id="{97751B77-6BE6-E184-02E8-52963C449668}"/>
              </a:ext>
            </a:extLst>
          </p:cNvPr>
          <p:cNvSpPr>
            <a:spLocks noGrp="1"/>
          </p:cNvSpPr>
          <p:nvPr>
            <p:ph type="sldNum" sz="quarter" idx="5"/>
          </p:nvPr>
        </p:nvSpPr>
        <p:spPr/>
        <p:txBody>
          <a:bodyPr/>
          <a:lstStyle/>
          <a:p>
            <a:pPr defTabSz="966577">
              <a:defRPr/>
            </a:pPr>
            <a:fld id="{B4008EB6-D09E-4580-8CD6-DDB14511944F}" type="slidenum">
              <a:rPr lang="en-US">
                <a:solidFill>
                  <a:prstClr val="black"/>
                </a:solidFill>
                <a:latin typeface="Segoe Sans Text" pitchFamily="2" charset="0"/>
              </a:rPr>
              <a:pPr defTabSz="966577">
                <a:defRPr/>
              </a:pPr>
              <a:t>9</a:t>
            </a:fld>
            <a:endParaRPr lang="en-US">
              <a:solidFill>
                <a:prstClr val="black"/>
              </a:solidFill>
              <a:latin typeface="Segoe Sans Text" pitchFamily="2" charset="0"/>
            </a:endParaRPr>
          </a:p>
        </p:txBody>
      </p:sp>
    </p:spTree>
    <p:extLst>
      <p:ext uri="{BB962C8B-B14F-4D97-AF65-F5344CB8AC3E}">
        <p14:creationId xmlns:p14="http://schemas.microsoft.com/office/powerpoint/2010/main" val="4148688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1BCCE-17B1-3823-8B69-0055FB0253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E1E16F-401C-E50C-F74E-9723648500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2D855C-4745-60C5-BF54-D7BC4A3CD9F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Header Placeholder 3">
            <a:extLst>
              <a:ext uri="{FF2B5EF4-FFF2-40B4-BE49-F238E27FC236}">
                <a16:creationId xmlns:a16="http://schemas.microsoft.com/office/drawing/2014/main" id="{DCB9FE78-52B5-3E03-0712-4DF3B89E1973}"/>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F938F3C6-5EF8-A6F5-0F39-F9B58B8D4AC5}"/>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95E7E2A-EB5A-FBF8-3F2B-2A1FFA85938B}"/>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4/29/2025 11:15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E18A6233-7210-685E-676A-AA45DC23C07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041066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4205786425"/>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86208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59101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031868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19562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485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93970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8276084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30074246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98059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7296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45835623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07133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631959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244428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981241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995826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246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5239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90751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460924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60798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33401675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07864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68354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98079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53218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81554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595200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887150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483068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4414959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832625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16290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24186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5345208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6033426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61112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481269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245107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3013770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905710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4247223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166953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3130834583"/>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707973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98780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99962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75527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34946040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483360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7472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3079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83121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sv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2432536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19" r:id="rId15"/>
    <p:sldLayoutId id="2147483720" r:id="rId16"/>
    <p:sldLayoutId id="2147483721" r:id="rId17"/>
    <p:sldLayoutId id="2147483722" r:id="rId18"/>
    <p:sldLayoutId id="2147483723" r:id="rId19"/>
    <p:sldLayoutId id="2147483724" r:id="rId20"/>
    <p:sldLayoutId id="2147483725" r:id="rId21"/>
    <p:sldLayoutId id="2147483726" r:id="rId22"/>
    <p:sldLayoutId id="2147483727" r:id="rId23"/>
    <p:sldLayoutId id="2147483728" r:id="rId24"/>
    <p:sldLayoutId id="2147483729" r:id="rId25"/>
    <p:sldLayoutId id="2147483730" r:id="rId26"/>
    <p:sldLayoutId id="2147483731" r:id="rId27"/>
    <p:sldLayoutId id="2147483732" r:id="rId28"/>
    <p:sldLayoutId id="2147483733" r:id="rId29"/>
    <p:sldLayoutId id="2147483734" r:id="rId30"/>
    <p:sldLayoutId id="2147483735" r:id="rId31"/>
    <p:sldLayoutId id="2147483736" r:id="rId32"/>
    <p:sldLayoutId id="2147483737" r:id="rId33"/>
    <p:sldLayoutId id="2147483738" r:id="rId34"/>
    <p:sldLayoutId id="2147483739" r:id="rId35"/>
    <p:sldLayoutId id="2147483740" r:id="rId36"/>
    <p:sldLayoutId id="2147483741" r:id="rId37"/>
    <p:sldLayoutId id="2147483742" r:id="rId38"/>
    <p:sldLayoutId id="2147483743" r:id="rId39"/>
    <p:sldLayoutId id="2147483744" r:id="rId40"/>
    <p:sldLayoutId id="2147483745" r:id="rId41"/>
    <p:sldLayoutId id="2147483746" r:id="rId42"/>
    <p:sldLayoutId id="2147483747" r:id="rId43"/>
    <p:sldLayoutId id="2147483748" r:id="rId44"/>
    <p:sldLayoutId id="2147483749" r:id="rId45"/>
    <p:sldLayoutId id="2147483750" r:id="rId46"/>
    <p:sldLayoutId id="2147483751" r:id="rId47"/>
    <p:sldLayoutId id="2147483752" r:id="rId48"/>
    <p:sldLayoutId id="2147483753" r:id="rId49"/>
    <p:sldLayoutId id="2147483754" r:id="rId50"/>
    <p:sldLayoutId id="2147483755" r:id="rId51"/>
    <p:sldLayoutId id="2147483756" r:id="rId52"/>
    <p:sldLayoutId id="2147483757" r:id="rId53"/>
    <p:sldLayoutId id="2147483758"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www.linkedin.com/in/cedricvidal/" TargetMode="External"/><Relationship Id="rId1" Type="http://schemas.openxmlformats.org/officeDocument/2006/relationships/slideLayout" Target="../slideLayouts/slideLayout43.xml"/><Relationship Id="rId5" Type="http://schemas.openxmlformats.org/officeDocument/2006/relationships/image" Target="../media/image23.jpeg"/><Relationship Id="rId4" Type="http://schemas.openxmlformats.org/officeDocument/2006/relationships/hyperlink" Target="https://www.linkedin.com/in/aprilspeigh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41.png"/><Relationship Id="rId11" Type="http://schemas.openxmlformats.org/officeDocument/2006/relationships/image" Target="../media/image45.svg"/><Relationship Id="rId5" Type="http://schemas.openxmlformats.org/officeDocument/2006/relationships/image" Target="../media/image32.png"/><Relationship Id="rId10" Type="http://schemas.openxmlformats.org/officeDocument/2006/relationships/image" Target="../media/image44.png"/><Relationship Id="rId4" Type="http://schemas.openxmlformats.org/officeDocument/2006/relationships/image" Target="../media/image28.svg"/><Relationship Id="rId9" Type="http://schemas.openxmlformats.org/officeDocument/2006/relationships/image" Target="../media/image4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53.sv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51.svg"/><Relationship Id="rId9" Type="http://schemas.openxmlformats.org/officeDocument/2006/relationships/image" Target="../media/image56.pn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5.xml"/></Relationships>
</file>

<file path=ppt/slides/_rels/slide2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2.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26.png"/><Relationship Id="rId5" Type="http://schemas.openxmlformats.org/officeDocument/2006/relationships/image" Target="../media/image37.png"/><Relationship Id="rId4" Type="http://schemas.openxmlformats.org/officeDocument/2006/relationships/image" Target="../media/image60.svg"/></Relationships>
</file>

<file path=ppt/slides/_rels/slide22.xml.rels><?xml version="1.0" encoding="UTF-8" standalone="yes"?>
<Relationships xmlns="http://schemas.openxmlformats.org/package/2006/relationships"><Relationship Id="rId3" Type="http://schemas.openxmlformats.org/officeDocument/2006/relationships/hyperlink" Target="https://aka.ms/c/learn/gpt4o-rt-speech" TargetMode="External"/><Relationship Id="rId2" Type="http://schemas.openxmlformats.org/officeDocument/2006/relationships/notesSlide" Target="../notesSlides/notesSlide14.xml"/><Relationship Id="rId1" Type="http://schemas.openxmlformats.org/officeDocument/2006/relationships/slideLayout" Target="../slideLayouts/slideLayout51.xml"/><Relationship Id="rId5" Type="http://schemas.openxmlformats.org/officeDocument/2006/relationships/hyperlink" Target="https://github.com/aprilspeight/ai-avatar" TargetMode="External"/><Relationship Id="rId4" Type="http://schemas.openxmlformats.org/officeDocument/2006/relationships/hyperlink" Target="https://microsoft.github.io/AI_Agents_Hackathon/"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47.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sv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48.xml"/></Relationships>
</file>

<file path=ppt/slides/_rels/slide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2181AF3C-0895-46CD-F46D-431046AEF7F3}"/>
              </a:ext>
            </a:extLst>
          </p:cNvPr>
          <p:cNvSpPr txBox="1">
            <a:spLocks/>
          </p:cNvSpPr>
          <p:nvPr/>
        </p:nvSpPr>
        <p:spPr>
          <a:xfrm>
            <a:off x="492760" y="1093598"/>
            <a:ext cx="6822440" cy="27699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bg1"/>
                </a:solidFill>
                <a:effectLst/>
                <a:latin typeface="+mj-lt"/>
                <a:ea typeface="+mn-ea"/>
                <a:cs typeface="Segoe Sans Text" pitchFamily="2" charset="0"/>
              </a:defRPr>
            </a:lvl1pPr>
          </a:lstStyle>
          <a:p>
            <a:r>
              <a:rPr lang="en-US" sz="3600" dirty="0" err="1"/>
              <a:t>AgentHack</a:t>
            </a:r>
            <a:r>
              <a:rPr lang="en-US" sz="3600" dirty="0"/>
              <a:t>:</a:t>
            </a:r>
            <a:br>
              <a:rPr lang="en-US" sz="3600" dirty="0"/>
            </a:br>
            <a:r>
              <a:rPr lang="en-US" sz="3600" dirty="0"/>
              <a:t>The Art of AI Embodiment: </a:t>
            </a:r>
            <a:br>
              <a:rPr lang="en-US" sz="3600" dirty="0"/>
            </a:br>
            <a:r>
              <a:rPr lang="en-US" sz="3600" dirty="0"/>
              <a:t>Real-Time Interactive Experiences with Azure OpenAI GPT-4o </a:t>
            </a:r>
            <a:br>
              <a:rPr lang="en-US" sz="3600" dirty="0"/>
            </a:br>
            <a:r>
              <a:rPr lang="en-US" sz="3600" dirty="0"/>
              <a:t>and 3D Avatars</a:t>
            </a:r>
          </a:p>
        </p:txBody>
      </p:sp>
      <p:sp>
        <p:nvSpPr>
          <p:cNvPr id="4" name="Title 4">
            <a:extLst>
              <a:ext uri="{FF2B5EF4-FFF2-40B4-BE49-F238E27FC236}">
                <a16:creationId xmlns:a16="http://schemas.microsoft.com/office/drawing/2014/main" id="{09B7B35A-879B-962D-3598-AE268A895B6C}"/>
              </a:ext>
            </a:extLst>
          </p:cNvPr>
          <p:cNvSpPr txBox="1">
            <a:spLocks/>
          </p:cNvSpPr>
          <p:nvPr/>
        </p:nvSpPr>
        <p:spPr>
          <a:xfrm>
            <a:off x="1553426" y="4390854"/>
            <a:ext cx="5603240" cy="830997"/>
          </a:xfrm>
          <a:prstGeom prst="rect">
            <a:avLst/>
          </a:prstGeom>
          <a:noFill/>
        </p:spPr>
        <p:txBody>
          <a:bodyPr vert="horz" wrap="square" lIns="0" tIns="0" rIns="0" bIns="0" rtlCol="0" anchor="b" anchorCtr="0">
            <a:spAutoFit/>
          </a:bodyPr>
          <a:lstStyle>
            <a:lvl1pPr algn="l" defTabSz="914400" rtl="0" eaLnBrk="1" latinLnBrk="0" hangingPunct="1">
              <a:lnSpc>
                <a:spcPct val="90000"/>
              </a:lnSpc>
              <a:spcBef>
                <a:spcPct val="0"/>
              </a:spcBef>
              <a:buNone/>
              <a:defRPr sz="4000" kern="1200" spc="-50" baseline="0">
                <a:solidFill>
                  <a:schemeClr val="tx1"/>
                </a:solidFill>
                <a:latin typeface="+mj-lt"/>
                <a:ea typeface="+mj-ea"/>
                <a:cs typeface="Segoe Sans Text" pitchFamily="2" charset="0"/>
              </a:defRPr>
            </a:lvl1pPr>
          </a:lstStyle>
          <a:p>
            <a:r>
              <a:rPr lang="en-US" sz="2000" b="1" dirty="0">
                <a:solidFill>
                  <a:schemeClr val="bg1"/>
                </a:solidFill>
                <a:latin typeface="+mn-lt"/>
              </a:rPr>
              <a:t>Cedric Vidal</a:t>
            </a:r>
          </a:p>
          <a:p>
            <a:r>
              <a:rPr lang="en-US" sz="2000" dirty="0">
                <a:solidFill>
                  <a:schemeClr val="bg1"/>
                </a:solidFill>
                <a:latin typeface="+mn-lt"/>
              </a:rPr>
              <a:t>Principal AI Advocate</a:t>
            </a:r>
          </a:p>
          <a:p>
            <a:r>
              <a:rPr lang="en-US" sz="2000" dirty="0">
                <a:solidFill>
                  <a:schemeClr val="bg1"/>
                </a:solidFill>
                <a:latin typeface="+mn-lt"/>
                <a:hlinkClick r:id="rId2"/>
              </a:rPr>
              <a:t>linkedin.com/in/cedricvidal</a:t>
            </a:r>
            <a:r>
              <a:rPr lang="en-US" sz="2000" dirty="0">
                <a:solidFill>
                  <a:schemeClr val="bg1"/>
                </a:solidFill>
                <a:latin typeface="+mn-lt"/>
              </a:rPr>
              <a:t> </a:t>
            </a:r>
          </a:p>
        </p:txBody>
      </p:sp>
      <p:pic>
        <p:nvPicPr>
          <p:cNvPr id="2" name="Picture 1" descr="A person in a white shirt and black jacket&#10;&#10;Description automatically generated">
            <a:extLst>
              <a:ext uri="{FF2B5EF4-FFF2-40B4-BE49-F238E27FC236}">
                <a16:creationId xmlns:a16="http://schemas.microsoft.com/office/drawing/2014/main" id="{E82F1EDA-7C5D-4E11-6C71-4DDF1757BFE1}"/>
              </a:ext>
            </a:extLst>
          </p:cNvPr>
          <p:cNvPicPr>
            <a:picLocks noChangeAspect="1"/>
          </p:cNvPicPr>
          <p:nvPr/>
        </p:nvPicPr>
        <p:blipFill>
          <a:blip r:embed="rId3"/>
          <a:stretch>
            <a:fillRect/>
          </a:stretch>
        </p:blipFill>
        <p:spPr>
          <a:xfrm>
            <a:off x="492760" y="4401857"/>
            <a:ext cx="820951" cy="820951"/>
          </a:xfrm>
          <a:prstGeom prst="ellipse">
            <a:avLst/>
          </a:prstGeom>
        </p:spPr>
      </p:pic>
      <p:sp>
        <p:nvSpPr>
          <p:cNvPr id="7" name="TextBox 6">
            <a:extLst>
              <a:ext uri="{FF2B5EF4-FFF2-40B4-BE49-F238E27FC236}">
                <a16:creationId xmlns:a16="http://schemas.microsoft.com/office/drawing/2014/main" id="{9A5A5943-98EF-544D-BBA9-E30610A58F4C}"/>
              </a:ext>
            </a:extLst>
          </p:cNvPr>
          <p:cNvSpPr txBox="1"/>
          <p:nvPr/>
        </p:nvSpPr>
        <p:spPr>
          <a:xfrm>
            <a:off x="1553426" y="5508130"/>
            <a:ext cx="6815888" cy="830997"/>
          </a:xfrm>
          <a:prstGeom prst="rect">
            <a:avLst/>
          </a:prstGeom>
          <a:noFill/>
        </p:spPr>
        <p:txBody>
          <a:bodyPr vert="horz" wrap="square" lIns="0" tIns="0" rIns="0" bIns="0" rtlCol="0" anchor="b" anchorCtr="0">
            <a:spAutoFit/>
          </a:bodyPr>
          <a:lstStyle>
            <a:defPPr>
              <a:defRPr lang="en-US"/>
            </a:defPPr>
            <a:lvl1pPr>
              <a:lnSpc>
                <a:spcPct val="90000"/>
              </a:lnSpc>
              <a:spcBef>
                <a:spcPct val="0"/>
              </a:spcBef>
              <a:buNone/>
              <a:defRPr sz="2000" spc="-50" baseline="0">
                <a:solidFill>
                  <a:schemeClr val="bg1"/>
                </a:solidFill>
                <a:ea typeface="+mj-ea"/>
                <a:cs typeface="Segoe Sans Text" pitchFamily="2" charset="0"/>
              </a:defRPr>
            </a:lvl1pPr>
          </a:lstStyle>
          <a:p>
            <a:r>
              <a:rPr lang="en-US" b="1" dirty="0"/>
              <a:t>April Speight</a:t>
            </a:r>
            <a:br>
              <a:rPr lang="en-US" b="1" dirty="0"/>
            </a:br>
            <a:r>
              <a:rPr lang="en-US" dirty="0"/>
              <a:t>Principal Cloud Advocate, AI</a:t>
            </a:r>
          </a:p>
          <a:p>
            <a:r>
              <a:rPr lang="en-US" dirty="0">
                <a:hlinkClick r:id="rId4"/>
              </a:rPr>
              <a:t>linkedin.com/in/aprilspeight</a:t>
            </a:r>
            <a:r>
              <a:rPr lang="en-US" dirty="0"/>
              <a:t> </a:t>
            </a:r>
          </a:p>
        </p:txBody>
      </p:sp>
      <p:pic>
        <p:nvPicPr>
          <p:cNvPr id="6" name="Picture 5">
            <a:extLst>
              <a:ext uri="{FF2B5EF4-FFF2-40B4-BE49-F238E27FC236}">
                <a16:creationId xmlns:a16="http://schemas.microsoft.com/office/drawing/2014/main" id="{B2FAECA9-A5C5-527D-94C6-5CA323C2DC4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2760" y="5521091"/>
            <a:ext cx="820951" cy="820951"/>
          </a:xfrm>
          <a:prstGeom prst="ellipse">
            <a:avLst/>
          </a:prstGeom>
        </p:spPr>
      </p:pic>
    </p:spTree>
    <p:extLst>
      <p:ext uri="{BB962C8B-B14F-4D97-AF65-F5344CB8AC3E}">
        <p14:creationId xmlns:p14="http://schemas.microsoft.com/office/powerpoint/2010/main" val="129153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8D9E4-73C2-5780-C586-46C576BF4D3C}"/>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8581BC38-65AD-6FB8-97AF-8AFCCD1BA4AF}"/>
              </a:ext>
              <a:ext uri="{C183D7F6-B498-43B3-948B-1728B52AA6E4}">
                <adec:decorative xmlns:adec="http://schemas.microsoft.com/office/drawing/2017/decorative" val="1"/>
              </a:ext>
            </a:extLst>
          </p:cNvPr>
          <p:cNvSpPr/>
          <p:nvPr/>
        </p:nvSpPr>
        <p:spPr>
          <a:xfrm>
            <a:off x="-1" y="0"/>
            <a:ext cx="12191999" cy="6858000"/>
          </a:xfrm>
          <a:prstGeom prst="rect">
            <a:avLst/>
          </a:prstGeom>
          <a:gradFill>
            <a:gsLst>
              <a:gs pos="0">
                <a:srgbClr val="4261BC"/>
              </a:gs>
              <a:gs pos="96000">
                <a:srgbClr val="B641B3"/>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E2841"/>
              </a:solidFill>
              <a:effectLst/>
              <a:uLnTx/>
              <a:uFillTx/>
              <a:latin typeface="Segoe Sans Text Semibold" pitchFamily="2" charset="0"/>
              <a:ea typeface="+mn-ea"/>
              <a:cs typeface="Segoe Sans Text Semibold" pitchFamily="2" charset="0"/>
            </a:endParaRPr>
          </a:p>
        </p:txBody>
      </p:sp>
      <p:pic>
        <p:nvPicPr>
          <p:cNvPr id="6" name="Graphic 5">
            <a:extLst>
              <a:ext uri="{FF2B5EF4-FFF2-40B4-BE49-F238E27FC236}">
                <a16:creationId xmlns:a16="http://schemas.microsoft.com/office/drawing/2014/main" id="{D5856884-A194-08A2-38A8-9073B5DD9B8E}"/>
              </a:ext>
              <a:ext uri="{C183D7F6-B498-43B3-948B-1728B52AA6E4}">
                <adec:decorative xmlns:adec="http://schemas.microsoft.com/office/drawing/2017/decorative" val="1"/>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31912" r="60114" b="29436"/>
          <a:stretch/>
        </p:blipFill>
        <p:spPr>
          <a:xfrm>
            <a:off x="571500" y="-1"/>
            <a:ext cx="11620500" cy="6858001"/>
          </a:xfrm>
          <a:prstGeom prst="rect">
            <a:avLst/>
          </a:prstGeom>
        </p:spPr>
      </p:pic>
      <p:sp>
        <p:nvSpPr>
          <p:cNvPr id="4" name="Title 1">
            <a:extLst>
              <a:ext uri="{FF2B5EF4-FFF2-40B4-BE49-F238E27FC236}">
                <a16:creationId xmlns:a16="http://schemas.microsoft.com/office/drawing/2014/main" id="{C49FD640-4691-1045-0412-AD9CA0C832B0}"/>
              </a:ext>
            </a:extLst>
          </p:cNvPr>
          <p:cNvSpPr txBox="1">
            <a:spLocks noGrp="1"/>
          </p:cNvSpPr>
          <p:nvPr>
            <p:ph type="title" idx="4294967295"/>
          </p:nvPr>
        </p:nvSpPr>
        <p:spPr>
          <a:xfrm>
            <a:off x="3684608" y="2695241"/>
            <a:ext cx="4822784" cy="1467518"/>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50" normalizeH="0" baseline="0" noProof="0">
                <a:ln w="3175">
                  <a:noFill/>
                </a:ln>
                <a:solidFill>
                  <a:schemeClr val="bg1"/>
                </a:solidFill>
                <a:effectLst/>
                <a:uLnTx/>
                <a:uFillTx/>
                <a:latin typeface="+mj-lt"/>
                <a:ea typeface="+mn-ea"/>
                <a:cs typeface="Segoe Sans Text" pitchFamily="2" charset="0"/>
              </a:rPr>
              <a:t>Demo</a:t>
            </a:r>
          </a:p>
        </p:txBody>
      </p:sp>
    </p:spTree>
    <p:extLst>
      <p:ext uri="{BB962C8B-B14F-4D97-AF65-F5344CB8AC3E}">
        <p14:creationId xmlns:p14="http://schemas.microsoft.com/office/powerpoint/2010/main" val="121367850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vatar-lip-moving-demo">
            <a:hlinkClick r:id="" action="ppaction://media"/>
            <a:extLst>
              <a:ext uri="{FF2B5EF4-FFF2-40B4-BE49-F238E27FC236}">
                <a16:creationId xmlns:a16="http://schemas.microsoft.com/office/drawing/2014/main" id="{34949F3D-5B2E-EA3C-0A6F-4D888353004E}"/>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1111"/>
          <a:stretch/>
        </p:blipFill>
        <p:spPr>
          <a:xfrm>
            <a:off x="20" y="10"/>
            <a:ext cx="12191980" cy="6857990"/>
          </a:xfrm>
          <a:prstGeom prst="rect">
            <a:avLst/>
          </a:prstGeom>
          <a:noFill/>
        </p:spPr>
      </p:pic>
    </p:spTree>
    <p:extLst>
      <p:ext uri="{BB962C8B-B14F-4D97-AF65-F5344CB8AC3E}">
        <p14:creationId xmlns:p14="http://schemas.microsoft.com/office/powerpoint/2010/main" val="3437849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2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F0A9E-955F-9A4F-69CD-C42EF1924907}"/>
            </a:ext>
          </a:extLst>
        </p:cNvPr>
        <p:cNvGrpSpPr/>
        <p:nvPr/>
      </p:nvGrpSpPr>
      <p:grpSpPr>
        <a:xfrm>
          <a:off x="0" y="0"/>
          <a:ext cx="0" cy="0"/>
          <a:chOff x="0" y="0"/>
          <a:chExt cx="0" cy="0"/>
        </a:xfrm>
      </p:grpSpPr>
      <p:sp>
        <p:nvSpPr>
          <p:cNvPr id="6" name="box 1">
            <a:extLst>
              <a:ext uri="{FF2B5EF4-FFF2-40B4-BE49-F238E27FC236}">
                <a16:creationId xmlns:a16="http://schemas.microsoft.com/office/drawing/2014/main" id="{6B9AB91B-0340-6297-FD85-EEC4A4B9B621}"/>
              </a:ext>
              <a:ext uri="{C183D7F6-B498-43B3-948B-1728B52AA6E4}">
                <adec:decorative xmlns:adec="http://schemas.microsoft.com/office/drawing/2017/decorative" val="1"/>
              </a:ext>
            </a:extLst>
          </p:cNvPr>
          <p:cNvSpPr txBox="1"/>
          <p:nvPr/>
        </p:nvSpPr>
        <p:spPr>
          <a:xfrm>
            <a:off x="5046388" y="474638"/>
            <a:ext cx="6739212" cy="5840842"/>
          </a:xfrm>
          <a:prstGeom prst="roundRect">
            <a:avLst>
              <a:gd name="adj" fmla="val 6865"/>
            </a:avLst>
          </a:prstGeom>
          <a:solidFill>
            <a:schemeClr val="tx1">
              <a:alpha val="5000"/>
            </a:schemeClr>
          </a:solidFill>
          <a:ln w="12700">
            <a:solidFill>
              <a:schemeClr val="tx1">
                <a:alpha val="40000"/>
              </a:schemeClr>
            </a:solid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defTabSz="914367">
              <a:defRPr kern="0">
                <a:solidFill>
                  <a:srgbClr val="000000"/>
                </a:solidFill>
                <a:latin typeface="Segoe UI"/>
                <a:cs typeface="Segoe UI"/>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chemeClr val="tx1"/>
              </a:solidFill>
              <a:effectLst/>
              <a:uLnTx/>
              <a:uFillTx/>
              <a:latin typeface="Segoe UI"/>
              <a:ea typeface="+mn-ea"/>
              <a:cs typeface="Segoe UI"/>
            </a:endParaRPr>
          </a:p>
        </p:txBody>
      </p:sp>
      <p:cxnSp>
        <p:nvCxnSpPr>
          <p:cNvPr id="10" name="Straight Connector 9">
            <a:extLst>
              <a:ext uri="{FF2B5EF4-FFF2-40B4-BE49-F238E27FC236}">
                <a16:creationId xmlns:a16="http://schemas.microsoft.com/office/drawing/2014/main" id="{62BF32C4-B674-A665-4C13-BFCDB81B9EB5}"/>
              </a:ext>
              <a:ext uri="{C183D7F6-B498-43B3-948B-1728B52AA6E4}">
                <adec:decorative xmlns:adec="http://schemas.microsoft.com/office/drawing/2017/decorative" val="1"/>
              </a:ext>
            </a:extLst>
          </p:cNvPr>
          <p:cNvCxnSpPr>
            <a:cxnSpLocks/>
          </p:cNvCxnSpPr>
          <p:nvPr/>
        </p:nvCxnSpPr>
        <p:spPr>
          <a:xfrm>
            <a:off x="8415994" y="514058"/>
            <a:ext cx="0" cy="2605780"/>
          </a:xfrm>
          <a:prstGeom prst="line">
            <a:avLst/>
          </a:prstGeom>
          <a:ln>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BE5CDD7-B8DD-9EE8-C457-322390385674}"/>
              </a:ext>
              <a:ext uri="{C183D7F6-B498-43B3-948B-1728B52AA6E4}">
                <adec:decorative xmlns:adec="http://schemas.microsoft.com/office/drawing/2017/decorative" val="1"/>
              </a:ext>
            </a:extLst>
          </p:cNvPr>
          <p:cNvCxnSpPr>
            <a:cxnSpLocks/>
          </p:cNvCxnSpPr>
          <p:nvPr/>
        </p:nvCxnSpPr>
        <p:spPr>
          <a:xfrm flipH="1">
            <a:off x="5046388" y="3119838"/>
            <a:ext cx="6739212" cy="0"/>
          </a:xfrm>
          <a:prstGeom prst="line">
            <a:avLst/>
          </a:prstGeom>
          <a:ln>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4E67FF-D0D9-CA45-77C6-95E7F1CA87B0}"/>
              </a:ext>
              <a:ext uri="{C183D7F6-B498-43B3-948B-1728B52AA6E4}">
                <adec:decorative xmlns:adec="http://schemas.microsoft.com/office/drawing/2017/decorative" val="1"/>
              </a:ext>
            </a:extLst>
          </p:cNvPr>
          <p:cNvCxnSpPr>
            <a:cxnSpLocks/>
          </p:cNvCxnSpPr>
          <p:nvPr/>
        </p:nvCxnSpPr>
        <p:spPr>
          <a:xfrm flipH="1">
            <a:off x="5046388" y="4776453"/>
            <a:ext cx="6739212" cy="0"/>
          </a:xfrm>
          <a:prstGeom prst="line">
            <a:avLst/>
          </a:prstGeom>
          <a:ln>
            <a:solidFill>
              <a:schemeClr val="tx1">
                <a:alpha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DC9DB54-4DB3-8BE2-8DF1-961B235EEBA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6411668" y="799449"/>
            <a:ext cx="642726" cy="642726"/>
          </a:xfrm>
          <a:prstGeom prst="rect">
            <a:avLst/>
          </a:prstGeom>
          <a:effectLst/>
        </p:spPr>
      </p:pic>
      <p:sp>
        <p:nvSpPr>
          <p:cNvPr id="14" name="Rectangle: Rounded Corners 13">
            <a:extLst>
              <a:ext uri="{FF2B5EF4-FFF2-40B4-BE49-F238E27FC236}">
                <a16:creationId xmlns:a16="http://schemas.microsoft.com/office/drawing/2014/main" id="{2019CC22-BC2C-9DD7-1031-79CAE5540BB8}"/>
              </a:ext>
            </a:extLst>
          </p:cNvPr>
          <p:cNvSpPr/>
          <p:nvPr/>
        </p:nvSpPr>
        <p:spPr bwMode="auto">
          <a:xfrm>
            <a:off x="7525225" y="3395059"/>
            <a:ext cx="2694540"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Animation &amp; Audio Tools</a:t>
            </a:r>
          </a:p>
        </p:txBody>
      </p:sp>
      <p:sp>
        <p:nvSpPr>
          <p:cNvPr id="16" name="Rectangle: Rounded Corners 15">
            <a:extLst>
              <a:ext uri="{FF2B5EF4-FFF2-40B4-BE49-F238E27FC236}">
                <a16:creationId xmlns:a16="http://schemas.microsoft.com/office/drawing/2014/main" id="{0F734812-8299-8464-18A4-610E0FD111A4}"/>
              </a:ext>
            </a:extLst>
          </p:cNvPr>
          <p:cNvSpPr/>
          <p:nvPr/>
        </p:nvSpPr>
        <p:spPr bwMode="auto">
          <a:xfrm>
            <a:off x="8237410" y="5057187"/>
            <a:ext cx="1982355"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Avatar Framework</a:t>
            </a:r>
          </a:p>
        </p:txBody>
      </p:sp>
      <p:pic>
        <p:nvPicPr>
          <p:cNvPr id="32" name="!! business central">
            <a:extLst>
              <a:ext uri="{FF2B5EF4-FFF2-40B4-BE49-F238E27FC236}">
                <a16:creationId xmlns:a16="http://schemas.microsoft.com/office/drawing/2014/main" id="{3A0575B7-711B-3BD7-1987-BE863E31E3C4}"/>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l="-6350" t="-12105" r="-7240" b="-14145"/>
          <a:stretch/>
        </p:blipFill>
        <p:spPr>
          <a:xfrm>
            <a:off x="7255668" y="5057187"/>
            <a:ext cx="892800" cy="580846"/>
          </a:xfrm>
          <a:prstGeom prst="rect">
            <a:avLst/>
          </a:prstGeom>
        </p:spPr>
      </p:pic>
      <p:sp>
        <p:nvSpPr>
          <p:cNvPr id="37" name="Rectangle: Rounded Corners 36">
            <a:extLst>
              <a:ext uri="{FF2B5EF4-FFF2-40B4-BE49-F238E27FC236}">
                <a16:creationId xmlns:a16="http://schemas.microsoft.com/office/drawing/2014/main" id="{BB2DB3B7-A481-AC28-F58B-10C657D48D28}"/>
              </a:ext>
            </a:extLst>
          </p:cNvPr>
          <p:cNvSpPr/>
          <p:nvPr/>
        </p:nvSpPr>
        <p:spPr bwMode="auto">
          <a:xfrm>
            <a:off x="5879489" y="1613293"/>
            <a:ext cx="1707085"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Model</a:t>
            </a:r>
          </a:p>
        </p:txBody>
      </p:sp>
      <p:sp>
        <p:nvSpPr>
          <p:cNvPr id="39" name="Rectangle: Rounded Corners 38">
            <a:extLst>
              <a:ext uri="{FF2B5EF4-FFF2-40B4-BE49-F238E27FC236}">
                <a16:creationId xmlns:a16="http://schemas.microsoft.com/office/drawing/2014/main" id="{E2676017-DDF4-4745-BE9B-48049E1DF17B}"/>
              </a:ext>
            </a:extLst>
          </p:cNvPr>
          <p:cNvSpPr/>
          <p:nvPr/>
        </p:nvSpPr>
        <p:spPr bwMode="auto">
          <a:xfrm>
            <a:off x="8906857" y="1613293"/>
            <a:ext cx="2404505" cy="460078"/>
          </a:xfrm>
          <a:prstGeom prst="roundRect">
            <a:avLst>
              <a:gd name="adj" fmla="val 50000"/>
            </a:avLst>
          </a:prstGeom>
          <a:solidFill>
            <a:schemeClr val="tx1">
              <a:alpha val="10000"/>
            </a:schemeClr>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10000"/>
              </a:lnSpc>
              <a:spcBef>
                <a:spcPct val="0"/>
              </a:spcBef>
              <a:spcAft>
                <a:spcPct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Semibold"/>
                <a:ea typeface="+mn-ea"/>
                <a:cs typeface="Segoe UI" pitchFamily="34" charset="0"/>
              </a:rPr>
              <a:t>Development Platforms</a:t>
            </a:r>
          </a:p>
        </p:txBody>
      </p:sp>
      <p:sp>
        <p:nvSpPr>
          <p:cNvPr id="40" name="Rectangle: Rounded Corners 39">
            <a:extLst>
              <a:ext uri="{FF2B5EF4-FFF2-40B4-BE49-F238E27FC236}">
                <a16:creationId xmlns:a16="http://schemas.microsoft.com/office/drawing/2014/main" id="{C1D9D027-5775-E1F8-3B2A-606F0878E07F}"/>
              </a:ext>
            </a:extLst>
          </p:cNvPr>
          <p:cNvSpPr/>
          <p:nvPr/>
        </p:nvSpPr>
        <p:spPr bwMode="auto">
          <a:xfrm>
            <a:off x="5224272" y="2223017"/>
            <a:ext cx="3017519" cy="725703"/>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Segoe UI Semilight" panose="020B0402040204020203" pitchFamily="34" charset="0"/>
                <a:cs typeface="Segoe UI Semilight" panose="020B0402040204020203" pitchFamily="34" charset="0"/>
              </a:rPr>
              <a:t>GPT-4o</a:t>
            </a:r>
            <a:endParaRPr kumimoji="0" lang="en-US"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endParaRPr>
          </a:p>
        </p:txBody>
      </p:sp>
      <p:sp>
        <p:nvSpPr>
          <p:cNvPr id="41" name="Rectangle: Rounded Corners 40">
            <a:extLst>
              <a:ext uri="{FF2B5EF4-FFF2-40B4-BE49-F238E27FC236}">
                <a16:creationId xmlns:a16="http://schemas.microsoft.com/office/drawing/2014/main" id="{5B98539B-F9D6-F6BF-C6DE-14397A57A43A}"/>
              </a:ext>
            </a:extLst>
          </p:cNvPr>
          <p:cNvSpPr/>
          <p:nvPr/>
        </p:nvSpPr>
        <p:spPr bwMode="auto">
          <a:xfrm>
            <a:off x="8600350" y="2223017"/>
            <a:ext cx="3017519" cy="725703"/>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Azure AI </a:t>
            </a:r>
            <a:r>
              <a:rPr kumimoji="0" lang="fr-FR" sz="1200" b="0" i="0" u="none" strike="noStrike" kern="1200" cap="none" spc="0" normalizeH="0" baseline="0" noProof="0" err="1">
                <a:ln>
                  <a:noFill/>
                </a:ln>
                <a:solidFill>
                  <a:schemeClr val="tx1"/>
                </a:solidFill>
                <a:effectLst/>
                <a:uLnTx/>
                <a:uFillTx/>
                <a:latin typeface="Segoe UI Semilight" panose="020B0402040204020203" pitchFamily="34" charset="0"/>
                <a:ea typeface="+mn-ea"/>
                <a:cs typeface="Segoe UI Semilight" panose="020B0402040204020203" pitchFamily="34" charset="0"/>
              </a:rPr>
              <a:t>Foundry</a:t>
            </a:r>
            <a:r>
              <a:rPr lang="fr-FR" sz="1200">
                <a:solidFill>
                  <a:schemeClr val="tx1"/>
                </a:solidFill>
                <a:latin typeface="Segoe UI Semilight" panose="020B0402040204020203" pitchFamily="34" charset="0"/>
                <a:cs typeface="Segoe UI Semilight" panose="020B0402040204020203" pitchFamily="34" charset="0"/>
              </a:rPr>
              <a:t>, Unity</a:t>
            </a:r>
            <a:endParaRPr kumimoji="0" lang="fr-FR"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endParaRPr>
          </a:p>
        </p:txBody>
      </p:sp>
      <p:sp>
        <p:nvSpPr>
          <p:cNvPr id="42" name="Rectangle: Rounded Corners 41">
            <a:extLst>
              <a:ext uri="{FF2B5EF4-FFF2-40B4-BE49-F238E27FC236}">
                <a16:creationId xmlns:a16="http://schemas.microsoft.com/office/drawing/2014/main" id="{7A3CFCF9-A03D-072F-1A43-32465D65DFB9}"/>
              </a:ext>
            </a:extLst>
          </p:cNvPr>
          <p:cNvSpPr/>
          <p:nvPr/>
        </p:nvSpPr>
        <p:spPr bwMode="auto">
          <a:xfrm>
            <a:off x="5224272" y="3985223"/>
            <a:ext cx="6393597" cy="64326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chemeClr val="tx1"/>
                </a:solidFill>
                <a:effectLst/>
                <a:uLnTx/>
                <a:uFillTx/>
                <a:latin typeface="Segoe UI Semilight"/>
                <a:cs typeface="Segoe UI Semilight"/>
              </a:rPr>
              <a:t>Mixamo</a:t>
            </a:r>
            <a:r>
              <a:rPr kumimoji="0" lang="en-US" sz="1200" b="0" i="0" u="none" strike="noStrike" kern="1200" cap="none" spc="0" normalizeH="0" baseline="0" noProof="0">
                <a:ln>
                  <a:noFill/>
                </a:ln>
                <a:solidFill>
                  <a:schemeClr val="tx1"/>
                </a:solidFill>
                <a:effectLst/>
                <a:uLnTx/>
                <a:uFillTx/>
                <a:latin typeface="Segoe UI Semilight"/>
                <a:cs typeface="Segoe UI Semilight"/>
              </a:rPr>
              <a:t>, SALSA </a:t>
            </a:r>
            <a:r>
              <a:rPr kumimoji="0" lang="en-US" sz="1200" b="0" i="0" u="none" strike="noStrike" kern="1200" cap="none" spc="0" normalizeH="0" baseline="0" noProof="0" err="1">
                <a:ln>
                  <a:noFill/>
                </a:ln>
                <a:solidFill>
                  <a:schemeClr val="tx1"/>
                </a:solidFill>
                <a:effectLst/>
                <a:uLnTx/>
                <a:uFillTx/>
                <a:latin typeface="Segoe UI Semilight"/>
                <a:cs typeface="Segoe UI Semilight"/>
              </a:rPr>
              <a:t>LipSync</a:t>
            </a:r>
            <a:r>
              <a:rPr kumimoji="0" lang="en-US" sz="1200" b="0" i="0" u="none" strike="noStrike" kern="1200" cap="none" spc="0" normalizeH="0" baseline="0" noProof="0">
                <a:ln>
                  <a:noFill/>
                </a:ln>
                <a:solidFill>
                  <a:schemeClr val="tx1"/>
                </a:solidFill>
                <a:effectLst/>
                <a:uLnTx/>
                <a:uFillTx/>
                <a:latin typeface="Segoe UI Semilight"/>
                <a:cs typeface="Segoe UI Semilight"/>
              </a:rPr>
              <a:t> Suite, Eleven Labs Text-to-Speech</a:t>
            </a:r>
          </a:p>
        </p:txBody>
      </p:sp>
      <p:sp>
        <p:nvSpPr>
          <p:cNvPr id="43" name="Rectangle: Rounded Corners 42">
            <a:extLst>
              <a:ext uri="{FF2B5EF4-FFF2-40B4-BE49-F238E27FC236}">
                <a16:creationId xmlns:a16="http://schemas.microsoft.com/office/drawing/2014/main" id="{E08C020F-BC7F-E2E1-3048-C3527D2144B9}"/>
              </a:ext>
            </a:extLst>
          </p:cNvPr>
          <p:cNvSpPr/>
          <p:nvPr/>
        </p:nvSpPr>
        <p:spPr bwMode="auto">
          <a:xfrm>
            <a:off x="5224272" y="5577650"/>
            <a:ext cx="6393597" cy="64326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200" b="0" i="0" u="none" strike="noStrike" kern="1200" cap="none" spc="0" normalizeH="0" baseline="0" noProof="0">
                <a:ln>
                  <a:noFill/>
                </a:ln>
                <a:solidFill>
                  <a:schemeClr val="tx1"/>
                </a:solidFill>
                <a:effectLst/>
                <a:uLnTx/>
                <a:uFillTx/>
                <a:latin typeface="Segoe UI Semilight" panose="020B0402040204020203" pitchFamily="34" charset="0"/>
                <a:ea typeface="+mn-ea"/>
                <a:cs typeface="Segoe UI Semilight" panose="020B0402040204020203" pitchFamily="34" charset="0"/>
              </a:rPr>
              <a:t>Ready Player Me</a:t>
            </a:r>
          </a:p>
        </p:txBody>
      </p:sp>
      <p:sp>
        <p:nvSpPr>
          <p:cNvPr id="44" name="Title 1">
            <a:extLst>
              <a:ext uri="{FF2B5EF4-FFF2-40B4-BE49-F238E27FC236}">
                <a16:creationId xmlns:a16="http://schemas.microsoft.com/office/drawing/2014/main" id="{46BEB3BC-8E17-7A97-3487-CCCCAF7C15F2}"/>
              </a:ext>
            </a:extLst>
          </p:cNvPr>
          <p:cNvSpPr>
            <a:spLocks noGrp="1"/>
          </p:cNvSpPr>
          <p:nvPr>
            <p:ph type="title"/>
          </p:nvPr>
        </p:nvSpPr>
        <p:spPr>
          <a:xfrm>
            <a:off x="588263" y="2875002"/>
            <a:ext cx="4284679" cy="1107996"/>
          </a:xfrm>
        </p:spPr>
        <p:txBody>
          <a:bodyPr anchor="ctr"/>
          <a:lstStyle/>
          <a:p>
            <a:r>
              <a:rPr lang="en-US"/>
              <a:t>Tech Stack</a:t>
            </a:r>
            <a:br>
              <a:rPr lang="en-US"/>
            </a:br>
            <a:r>
              <a:rPr lang="en-US"/>
              <a:t>Overview</a:t>
            </a:r>
          </a:p>
        </p:txBody>
      </p:sp>
      <p:pic>
        <p:nvPicPr>
          <p:cNvPr id="5" name="Picture 4" descr="A grey cube with black squares&#10;&#10;AI-generated content may be incorrect.">
            <a:extLst>
              <a:ext uri="{FF2B5EF4-FFF2-40B4-BE49-F238E27FC236}">
                <a16:creationId xmlns:a16="http://schemas.microsoft.com/office/drawing/2014/main" id="{64E58957-6025-2FCA-6B0A-56ACE88011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9109" y="823761"/>
            <a:ext cx="642727" cy="642727"/>
          </a:xfrm>
          <a:prstGeom prst="rect">
            <a:avLst/>
          </a:prstGeom>
        </p:spPr>
      </p:pic>
      <p:pic>
        <p:nvPicPr>
          <p:cNvPr id="17" name="!! business central">
            <a:extLst>
              <a:ext uri="{FF2B5EF4-FFF2-40B4-BE49-F238E27FC236}">
                <a16:creationId xmlns:a16="http://schemas.microsoft.com/office/drawing/2014/main" id="{E25113EF-90D1-79AF-0EA4-F460869BB9C5}"/>
              </a:ext>
              <a:ext uri="{C183D7F6-B498-43B3-948B-1728B52AA6E4}">
                <adec:decorative xmlns:adec="http://schemas.microsoft.com/office/drawing/2017/decorative" val="1"/>
              </a:ext>
            </a:extLst>
          </p:cNvPr>
          <p:cNvPicPr>
            <a:picLocks noChangeAspect="1"/>
          </p:cNvPicPr>
          <p:nvPr/>
        </p:nvPicPr>
        <p:blipFill>
          <a:blip r:embed="rId7"/>
          <a:srcRect l="2503" r="2503"/>
          <a:stretch/>
        </p:blipFill>
        <p:spPr>
          <a:xfrm>
            <a:off x="9409151" y="820059"/>
            <a:ext cx="642727" cy="642766"/>
          </a:xfrm>
          <a:prstGeom prst="rect">
            <a:avLst/>
          </a:prstGeom>
        </p:spPr>
      </p:pic>
      <p:pic>
        <p:nvPicPr>
          <p:cNvPr id="29" name="Graphic 28" descr="Clapper board outline">
            <a:extLst>
              <a:ext uri="{FF2B5EF4-FFF2-40B4-BE49-F238E27FC236}">
                <a16:creationId xmlns:a16="http://schemas.microsoft.com/office/drawing/2014/main" id="{0B352D70-8F0F-0083-6A0F-607FA76D0D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900000">
            <a:off x="6411668" y="3301275"/>
            <a:ext cx="566701" cy="566701"/>
          </a:xfrm>
          <a:prstGeom prst="rect">
            <a:avLst/>
          </a:prstGeom>
        </p:spPr>
      </p:pic>
      <p:pic>
        <p:nvPicPr>
          <p:cNvPr id="31" name="Graphic 30" descr="Volume outline">
            <a:extLst>
              <a:ext uri="{FF2B5EF4-FFF2-40B4-BE49-F238E27FC236}">
                <a16:creationId xmlns:a16="http://schemas.microsoft.com/office/drawing/2014/main" id="{026B3D8C-A58D-69F1-A35A-2DB67E98F59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716977">
            <a:off x="7027444" y="3501861"/>
            <a:ext cx="512389" cy="512389"/>
          </a:xfrm>
          <a:prstGeom prst="rect">
            <a:avLst/>
          </a:prstGeom>
        </p:spPr>
      </p:pic>
    </p:spTree>
    <p:extLst>
      <p:ext uri="{BB962C8B-B14F-4D97-AF65-F5344CB8AC3E}">
        <p14:creationId xmlns:p14="http://schemas.microsoft.com/office/powerpoint/2010/main" val="117614950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BE8705-8032-DE43-F69F-A68C4225E4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BE625F-BC99-C45C-753D-39918977E0B1}"/>
              </a:ext>
            </a:extLst>
          </p:cNvPr>
          <p:cNvSpPr>
            <a:spLocks noGrp="1"/>
          </p:cNvSpPr>
          <p:nvPr>
            <p:ph type="title"/>
          </p:nvPr>
        </p:nvSpPr>
        <p:spPr/>
        <p:txBody>
          <a:bodyPr/>
          <a:lstStyle/>
          <a:p>
            <a:pPr algn="ctr"/>
            <a:r>
              <a:rPr lang="en-US">
                <a:gradFill>
                  <a:gsLst>
                    <a:gs pos="100000">
                      <a:schemeClr val="accent6"/>
                    </a:gs>
                    <a:gs pos="0">
                      <a:schemeClr val="accent1"/>
                    </a:gs>
                  </a:gsLst>
                  <a:path path="circle">
                    <a:fillToRect l="100000" t="100000"/>
                  </a:path>
                </a:gradFill>
              </a:rPr>
              <a:t>Bringing it All Together</a:t>
            </a:r>
          </a:p>
        </p:txBody>
      </p:sp>
      <p:sp>
        <p:nvSpPr>
          <p:cNvPr id="3" name="Rectangle: Rounded Corners 2">
            <a:extLst>
              <a:ext uri="{FF2B5EF4-FFF2-40B4-BE49-F238E27FC236}">
                <a16:creationId xmlns:a16="http://schemas.microsoft.com/office/drawing/2014/main" id="{7CA81A63-ED20-A24E-DA8D-70B177548994}"/>
              </a:ext>
              <a:ext uri="{C183D7F6-B498-43B3-948B-1728B52AA6E4}">
                <adec:decorative xmlns:adec="http://schemas.microsoft.com/office/drawing/2017/decorative" val="1"/>
              </a:ext>
            </a:extLst>
          </p:cNvPr>
          <p:cNvSpPr/>
          <p:nvPr/>
        </p:nvSpPr>
        <p:spPr bwMode="auto">
          <a:xfrm>
            <a:off x="9137451" y="1148219"/>
            <a:ext cx="2545742" cy="1669953"/>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4" name="Rectangle: Rounded Corners 3">
            <a:extLst>
              <a:ext uri="{FF2B5EF4-FFF2-40B4-BE49-F238E27FC236}">
                <a16:creationId xmlns:a16="http://schemas.microsoft.com/office/drawing/2014/main" id="{30023CA8-83E0-2733-B3C6-797C0DE405B7}"/>
              </a:ext>
              <a:ext uri="{C183D7F6-B498-43B3-948B-1728B52AA6E4}">
                <adec:decorative xmlns:adec="http://schemas.microsoft.com/office/drawing/2017/decorative" val="1"/>
              </a:ext>
            </a:extLst>
          </p:cNvPr>
          <p:cNvSpPr/>
          <p:nvPr/>
        </p:nvSpPr>
        <p:spPr bwMode="auto">
          <a:xfrm>
            <a:off x="9141683" y="3078213"/>
            <a:ext cx="2545742" cy="117698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5" name="Rectangle: Rounded Corners 4">
            <a:extLst>
              <a:ext uri="{FF2B5EF4-FFF2-40B4-BE49-F238E27FC236}">
                <a16:creationId xmlns:a16="http://schemas.microsoft.com/office/drawing/2014/main" id="{63125D05-2C2C-1D73-1F7B-C7AA2507FEE4}"/>
              </a:ext>
              <a:ext uri="{C183D7F6-B498-43B3-948B-1728B52AA6E4}">
                <adec:decorative xmlns:adec="http://schemas.microsoft.com/office/drawing/2017/decorative" val="1"/>
              </a:ext>
            </a:extLst>
          </p:cNvPr>
          <p:cNvSpPr/>
          <p:nvPr/>
        </p:nvSpPr>
        <p:spPr bwMode="auto">
          <a:xfrm>
            <a:off x="6120499" y="1726018"/>
            <a:ext cx="2545742"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6" name="Rectangle: Rounded Corners 5">
            <a:extLst>
              <a:ext uri="{FF2B5EF4-FFF2-40B4-BE49-F238E27FC236}">
                <a16:creationId xmlns:a16="http://schemas.microsoft.com/office/drawing/2014/main" id="{DEDA0AA8-1595-9A3F-8479-401D9054CB85}"/>
              </a:ext>
              <a:ext uri="{C183D7F6-B498-43B3-948B-1728B52AA6E4}">
                <adec:decorative xmlns:adec="http://schemas.microsoft.com/office/drawing/2017/decorative" val="1"/>
              </a:ext>
            </a:extLst>
          </p:cNvPr>
          <p:cNvSpPr/>
          <p:nvPr/>
        </p:nvSpPr>
        <p:spPr bwMode="auto">
          <a:xfrm>
            <a:off x="504575" y="1729619"/>
            <a:ext cx="2410798"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20" name="TextBox 19">
            <a:extLst>
              <a:ext uri="{FF2B5EF4-FFF2-40B4-BE49-F238E27FC236}">
                <a16:creationId xmlns:a16="http://schemas.microsoft.com/office/drawing/2014/main" id="{9FA4FA56-CEC1-EFA8-670E-DFDE76D28785}"/>
              </a:ext>
            </a:extLst>
          </p:cNvPr>
          <p:cNvSpPr txBox="1"/>
          <p:nvPr/>
        </p:nvSpPr>
        <p:spPr>
          <a:xfrm flipH="1">
            <a:off x="709008" y="1984337"/>
            <a:ext cx="2001932" cy="682738"/>
          </a:xfrm>
          <a:prstGeom prst="rect">
            <a:avLst/>
          </a:prstGeom>
          <a:noFill/>
        </p:spPr>
        <p:txBody>
          <a:bodyPr wrap="square" lIns="0" tIns="0" rIns="0" bIns="256032" rtlCol="0" anchor="b" anchorCtr="0">
            <a:noAutofit/>
          </a:bodyPr>
          <a:lstStyle/>
          <a:p>
            <a:pPr algn="ctr"/>
            <a:r>
              <a:rPr lang="en-US" sz="2400">
                <a:latin typeface="+mj-lt"/>
              </a:rPr>
              <a:t>User Prompt</a:t>
            </a:r>
          </a:p>
        </p:txBody>
      </p:sp>
      <p:sp>
        <p:nvSpPr>
          <p:cNvPr id="19" name="Rectangle: Rounded Corners 18">
            <a:extLst>
              <a:ext uri="{FF2B5EF4-FFF2-40B4-BE49-F238E27FC236}">
                <a16:creationId xmlns:a16="http://schemas.microsoft.com/office/drawing/2014/main" id="{B63FB4EF-C643-7F30-3C5E-EAA6C57A411B}"/>
              </a:ext>
            </a:extLst>
          </p:cNvPr>
          <p:cNvSpPr/>
          <p:nvPr/>
        </p:nvSpPr>
        <p:spPr bwMode="auto">
          <a:xfrm>
            <a:off x="662160" y="2674048"/>
            <a:ext cx="2095629" cy="485030"/>
          </a:xfrm>
          <a:prstGeom prst="roundRect">
            <a:avLst>
              <a:gd name="adj" fmla="val 23224"/>
            </a:avLst>
          </a:prstGeom>
          <a:solidFill>
            <a:schemeClr val="bg1"/>
          </a:solidFill>
          <a:ln w="317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Tell me an interesting fact about space.</a:t>
            </a:r>
          </a:p>
        </p:txBody>
      </p:sp>
      <p:sp>
        <p:nvSpPr>
          <p:cNvPr id="21" name="TextBox 20">
            <a:extLst>
              <a:ext uri="{FF2B5EF4-FFF2-40B4-BE49-F238E27FC236}">
                <a16:creationId xmlns:a16="http://schemas.microsoft.com/office/drawing/2014/main" id="{CB6F7678-3971-D56D-FD34-71AC071DB4D7}"/>
              </a:ext>
            </a:extLst>
          </p:cNvPr>
          <p:cNvSpPr txBox="1"/>
          <p:nvPr/>
        </p:nvSpPr>
        <p:spPr>
          <a:xfrm flipH="1">
            <a:off x="6120500" y="1843232"/>
            <a:ext cx="2545741" cy="783506"/>
          </a:xfrm>
          <a:prstGeom prst="rect">
            <a:avLst/>
          </a:prstGeom>
          <a:noFill/>
        </p:spPr>
        <p:txBody>
          <a:bodyPr wrap="square" lIns="0" tIns="0" rIns="0" bIns="0" rtlCol="0" anchor="ctr" anchorCtr="0">
            <a:noAutofit/>
          </a:bodyPr>
          <a:lstStyle/>
          <a:p>
            <a:pPr algn="ctr"/>
            <a:r>
              <a:rPr lang="en-US" sz="2400">
                <a:latin typeface="+mj-lt"/>
              </a:rPr>
              <a:t>Model</a:t>
            </a:r>
          </a:p>
        </p:txBody>
      </p:sp>
      <p:sp>
        <p:nvSpPr>
          <p:cNvPr id="7" name="Rectangle: Rounded Corners 6">
            <a:extLst>
              <a:ext uri="{FF2B5EF4-FFF2-40B4-BE49-F238E27FC236}">
                <a16:creationId xmlns:a16="http://schemas.microsoft.com/office/drawing/2014/main" id="{AE0D8D3E-D707-45DA-EC89-B3CAB35A6A71}"/>
              </a:ext>
            </a:extLst>
          </p:cNvPr>
          <p:cNvSpPr/>
          <p:nvPr/>
        </p:nvSpPr>
        <p:spPr bwMode="auto">
          <a:xfrm>
            <a:off x="6321115" y="2626737"/>
            <a:ext cx="801934" cy="366705"/>
          </a:xfrm>
          <a:prstGeom prst="roundRect">
            <a:avLst>
              <a:gd name="adj" fmla="val 23224"/>
            </a:avLst>
          </a:prstGeom>
          <a:solidFill>
            <a:schemeClr val="bg1"/>
          </a:solidFill>
          <a:ln w="317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GPT-4o</a:t>
            </a:r>
          </a:p>
        </p:txBody>
      </p:sp>
      <p:sp>
        <p:nvSpPr>
          <p:cNvPr id="11" name="Rectangle: Rounded Corners 10">
            <a:extLst>
              <a:ext uri="{FF2B5EF4-FFF2-40B4-BE49-F238E27FC236}">
                <a16:creationId xmlns:a16="http://schemas.microsoft.com/office/drawing/2014/main" id="{EA576196-A96C-9FA3-7BE1-6F1F6543C9B5}"/>
              </a:ext>
            </a:extLst>
          </p:cNvPr>
          <p:cNvSpPr/>
          <p:nvPr/>
        </p:nvSpPr>
        <p:spPr bwMode="auto">
          <a:xfrm>
            <a:off x="7206175" y="2626737"/>
            <a:ext cx="1246909" cy="366705"/>
          </a:xfrm>
          <a:prstGeom prst="roundRect">
            <a:avLst>
              <a:gd name="adj" fmla="val 23224"/>
            </a:avLst>
          </a:prstGeom>
          <a:solidFill>
            <a:schemeClr val="bg1"/>
          </a:solidFill>
          <a:ln w="31750">
            <a:solidFill>
              <a:schemeClr val="accent3"/>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RETRIEVAL</a:t>
            </a:r>
          </a:p>
        </p:txBody>
      </p:sp>
      <p:sp>
        <p:nvSpPr>
          <p:cNvPr id="12" name="Rectangle: Rounded Corners 11">
            <a:extLst>
              <a:ext uri="{FF2B5EF4-FFF2-40B4-BE49-F238E27FC236}">
                <a16:creationId xmlns:a16="http://schemas.microsoft.com/office/drawing/2014/main" id="{D3F2FA79-8F29-27C2-1052-9C3423C18085}"/>
              </a:ext>
            </a:extLst>
          </p:cNvPr>
          <p:cNvSpPr/>
          <p:nvPr/>
        </p:nvSpPr>
        <p:spPr bwMode="auto">
          <a:xfrm>
            <a:off x="6321115" y="3086327"/>
            <a:ext cx="2131969" cy="366705"/>
          </a:xfrm>
          <a:prstGeom prst="roundRect">
            <a:avLst>
              <a:gd name="adj" fmla="val 23224"/>
            </a:avLst>
          </a:prstGeom>
          <a:solidFill>
            <a:schemeClr val="bg1"/>
          </a:solidFill>
          <a:ln w="317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GENERATE RESPONSE</a:t>
            </a:r>
          </a:p>
        </p:txBody>
      </p:sp>
      <p:sp>
        <p:nvSpPr>
          <p:cNvPr id="22" name="TextBox 21">
            <a:extLst>
              <a:ext uri="{FF2B5EF4-FFF2-40B4-BE49-F238E27FC236}">
                <a16:creationId xmlns:a16="http://schemas.microsoft.com/office/drawing/2014/main" id="{54FCE5A0-B1EE-F501-7C9F-92A377094D67}"/>
              </a:ext>
            </a:extLst>
          </p:cNvPr>
          <p:cNvSpPr txBox="1"/>
          <p:nvPr/>
        </p:nvSpPr>
        <p:spPr>
          <a:xfrm flipH="1">
            <a:off x="9133219" y="1189698"/>
            <a:ext cx="2549974" cy="668384"/>
          </a:xfrm>
          <a:prstGeom prst="rect">
            <a:avLst/>
          </a:prstGeom>
          <a:noFill/>
        </p:spPr>
        <p:txBody>
          <a:bodyPr wrap="square" lIns="0" tIns="0" rIns="0" bIns="0" rtlCol="0" anchor="ctr" anchorCtr="0">
            <a:noAutofit/>
          </a:bodyPr>
          <a:lstStyle/>
          <a:p>
            <a:pPr algn="ctr"/>
            <a:r>
              <a:rPr lang="en-US" sz="2400">
                <a:latin typeface="+mj-lt"/>
              </a:rPr>
              <a:t>Text-to-Speech</a:t>
            </a:r>
          </a:p>
        </p:txBody>
      </p:sp>
      <p:sp>
        <p:nvSpPr>
          <p:cNvPr id="13" name="Rectangle: Rounded Corners 12">
            <a:extLst>
              <a:ext uri="{FF2B5EF4-FFF2-40B4-BE49-F238E27FC236}">
                <a16:creationId xmlns:a16="http://schemas.microsoft.com/office/drawing/2014/main" id="{939EF429-B6C2-5D9F-10E6-4BB6F436C294}"/>
              </a:ext>
            </a:extLst>
          </p:cNvPr>
          <p:cNvSpPr/>
          <p:nvPr/>
        </p:nvSpPr>
        <p:spPr bwMode="auto">
          <a:xfrm>
            <a:off x="9344337" y="1844223"/>
            <a:ext cx="2131969" cy="366705"/>
          </a:xfrm>
          <a:prstGeom prst="roundRect">
            <a:avLst>
              <a:gd name="adj" fmla="val 23224"/>
            </a:avLst>
          </a:prstGeom>
          <a:solidFill>
            <a:schemeClr val="bg1"/>
          </a:solidFill>
          <a:ln w="317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ELEVEN LABS</a:t>
            </a:r>
          </a:p>
        </p:txBody>
      </p:sp>
      <p:sp>
        <p:nvSpPr>
          <p:cNvPr id="15" name="Rectangle: Rounded Corners 14">
            <a:extLst>
              <a:ext uri="{FF2B5EF4-FFF2-40B4-BE49-F238E27FC236}">
                <a16:creationId xmlns:a16="http://schemas.microsoft.com/office/drawing/2014/main" id="{4DBED654-4289-7F13-A030-492EA75D5229}"/>
              </a:ext>
            </a:extLst>
          </p:cNvPr>
          <p:cNvSpPr/>
          <p:nvPr/>
        </p:nvSpPr>
        <p:spPr bwMode="auto">
          <a:xfrm>
            <a:off x="9344337" y="2303813"/>
            <a:ext cx="2131969" cy="366705"/>
          </a:xfrm>
          <a:prstGeom prst="roundRect">
            <a:avLst>
              <a:gd name="adj" fmla="val 23224"/>
            </a:avLst>
          </a:prstGeom>
          <a:solidFill>
            <a:schemeClr val="bg1"/>
          </a:solidFill>
          <a:ln w="3175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VOICE: NIA DAVIS</a:t>
            </a:r>
          </a:p>
        </p:txBody>
      </p:sp>
      <p:sp>
        <p:nvSpPr>
          <p:cNvPr id="23" name="TextBox 22">
            <a:extLst>
              <a:ext uri="{FF2B5EF4-FFF2-40B4-BE49-F238E27FC236}">
                <a16:creationId xmlns:a16="http://schemas.microsoft.com/office/drawing/2014/main" id="{6FB883FA-82EC-5CDC-B600-4B93FBF860F7}"/>
              </a:ext>
            </a:extLst>
          </p:cNvPr>
          <p:cNvSpPr txBox="1"/>
          <p:nvPr/>
        </p:nvSpPr>
        <p:spPr>
          <a:xfrm flipH="1">
            <a:off x="9133219" y="3096609"/>
            <a:ext cx="2549974" cy="579716"/>
          </a:xfrm>
          <a:prstGeom prst="rect">
            <a:avLst/>
          </a:prstGeom>
          <a:noFill/>
        </p:spPr>
        <p:txBody>
          <a:bodyPr wrap="square" lIns="0" tIns="0" rIns="0" bIns="0" rtlCol="0" anchor="ctr" anchorCtr="0">
            <a:noAutofit/>
          </a:bodyPr>
          <a:lstStyle/>
          <a:p>
            <a:pPr algn="ctr"/>
            <a:r>
              <a:rPr lang="en-US" sz="2400">
                <a:latin typeface="+mj-lt"/>
              </a:rPr>
              <a:t>Audio Clip</a:t>
            </a:r>
          </a:p>
        </p:txBody>
      </p:sp>
      <p:sp>
        <p:nvSpPr>
          <p:cNvPr id="38" name="Rectangle: Rounded Corners 37">
            <a:extLst>
              <a:ext uri="{FF2B5EF4-FFF2-40B4-BE49-F238E27FC236}">
                <a16:creationId xmlns:a16="http://schemas.microsoft.com/office/drawing/2014/main" id="{4845515D-7043-4134-E540-B28A3634F0CC}"/>
              </a:ext>
              <a:ext uri="{C183D7F6-B498-43B3-948B-1728B52AA6E4}">
                <adec:decorative xmlns:adec="http://schemas.microsoft.com/office/drawing/2017/decorative" val="1"/>
              </a:ext>
            </a:extLst>
          </p:cNvPr>
          <p:cNvSpPr/>
          <p:nvPr/>
        </p:nvSpPr>
        <p:spPr bwMode="auto">
          <a:xfrm>
            <a:off x="9141683" y="4547440"/>
            <a:ext cx="2545742"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39" name="TextBox 38">
            <a:extLst>
              <a:ext uri="{FF2B5EF4-FFF2-40B4-BE49-F238E27FC236}">
                <a16:creationId xmlns:a16="http://schemas.microsoft.com/office/drawing/2014/main" id="{926FB654-DA9B-0463-B673-0A5924B0BA24}"/>
              </a:ext>
            </a:extLst>
          </p:cNvPr>
          <p:cNvSpPr txBox="1"/>
          <p:nvPr/>
        </p:nvSpPr>
        <p:spPr>
          <a:xfrm flipH="1">
            <a:off x="9141683" y="4515241"/>
            <a:ext cx="2549974" cy="857843"/>
          </a:xfrm>
          <a:prstGeom prst="rect">
            <a:avLst/>
          </a:prstGeom>
          <a:noFill/>
        </p:spPr>
        <p:txBody>
          <a:bodyPr wrap="square" lIns="0" tIns="0" rIns="0" bIns="0" rtlCol="0" anchor="ctr" anchorCtr="0">
            <a:noAutofit/>
          </a:bodyPr>
          <a:lstStyle/>
          <a:p>
            <a:pPr algn="ctr"/>
            <a:r>
              <a:rPr lang="en-US" sz="2400">
                <a:latin typeface="+mj-lt"/>
              </a:rPr>
              <a:t>Unity</a:t>
            </a:r>
          </a:p>
        </p:txBody>
      </p:sp>
      <p:sp>
        <p:nvSpPr>
          <p:cNvPr id="40" name="Rectangle: Rounded Corners 39">
            <a:extLst>
              <a:ext uri="{FF2B5EF4-FFF2-40B4-BE49-F238E27FC236}">
                <a16:creationId xmlns:a16="http://schemas.microsoft.com/office/drawing/2014/main" id="{C8C4D175-F7E6-26E2-4A50-93BE5F4D3329}"/>
              </a:ext>
            </a:extLst>
          </p:cNvPr>
          <p:cNvSpPr/>
          <p:nvPr/>
        </p:nvSpPr>
        <p:spPr bwMode="auto">
          <a:xfrm>
            <a:off x="9336984" y="5405283"/>
            <a:ext cx="2131969" cy="366705"/>
          </a:xfrm>
          <a:prstGeom prst="roundRect">
            <a:avLst>
              <a:gd name="adj" fmla="val 23224"/>
            </a:avLst>
          </a:prstGeom>
          <a:solidFill>
            <a:schemeClr val="bg1"/>
          </a:solidFill>
          <a:ln w="317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PLAY AUDIO</a:t>
            </a:r>
          </a:p>
        </p:txBody>
      </p:sp>
      <p:sp>
        <p:nvSpPr>
          <p:cNvPr id="42" name="Rectangle: Rounded Corners 41">
            <a:extLst>
              <a:ext uri="{FF2B5EF4-FFF2-40B4-BE49-F238E27FC236}">
                <a16:creationId xmlns:a16="http://schemas.microsoft.com/office/drawing/2014/main" id="{FACFF740-F235-DA9F-A354-1452306B1D5D}"/>
              </a:ext>
            </a:extLst>
          </p:cNvPr>
          <p:cNvSpPr/>
          <p:nvPr/>
        </p:nvSpPr>
        <p:spPr bwMode="auto">
          <a:xfrm>
            <a:off x="9336985" y="5864873"/>
            <a:ext cx="2131969" cy="366705"/>
          </a:xfrm>
          <a:prstGeom prst="roundRect">
            <a:avLst>
              <a:gd name="adj" fmla="val 23224"/>
            </a:avLst>
          </a:prstGeom>
          <a:solidFill>
            <a:schemeClr val="bg1"/>
          </a:solidFill>
          <a:ln w="31750">
            <a:solidFill>
              <a:schemeClr val="accent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SALSA LIPSYNC</a:t>
            </a:r>
          </a:p>
        </p:txBody>
      </p:sp>
      <p:sp>
        <p:nvSpPr>
          <p:cNvPr id="54" name="Rectangle: Rounded Corners 53">
            <a:extLst>
              <a:ext uri="{FF2B5EF4-FFF2-40B4-BE49-F238E27FC236}">
                <a16:creationId xmlns:a16="http://schemas.microsoft.com/office/drawing/2014/main" id="{705C0BF3-146D-00D5-FBB4-9C76DFFAC1DD}"/>
              </a:ext>
            </a:extLst>
          </p:cNvPr>
          <p:cNvSpPr/>
          <p:nvPr/>
        </p:nvSpPr>
        <p:spPr bwMode="auto">
          <a:xfrm>
            <a:off x="9348569" y="3708524"/>
            <a:ext cx="2131969" cy="366705"/>
          </a:xfrm>
          <a:prstGeom prst="roundRect">
            <a:avLst>
              <a:gd name="adj" fmla="val 23224"/>
            </a:avLst>
          </a:prstGeom>
          <a:solidFill>
            <a:schemeClr val="bg1"/>
          </a:solidFill>
          <a:ln w="317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SAVE LOCALLY</a:t>
            </a:r>
          </a:p>
        </p:txBody>
      </p:sp>
      <p:sp>
        <p:nvSpPr>
          <p:cNvPr id="55" name="Rectangle: Rounded Corners 54">
            <a:extLst>
              <a:ext uri="{FF2B5EF4-FFF2-40B4-BE49-F238E27FC236}">
                <a16:creationId xmlns:a16="http://schemas.microsoft.com/office/drawing/2014/main" id="{2EC300AB-A760-5A4B-3D7F-99889211621E}"/>
              </a:ext>
              <a:ext uri="{C183D7F6-B498-43B3-948B-1728B52AA6E4}">
                <adec:decorative xmlns:adec="http://schemas.microsoft.com/office/drawing/2017/decorative" val="1"/>
              </a:ext>
            </a:extLst>
          </p:cNvPr>
          <p:cNvSpPr/>
          <p:nvPr/>
        </p:nvSpPr>
        <p:spPr bwMode="auto">
          <a:xfrm>
            <a:off x="3199739" y="1726018"/>
            <a:ext cx="2612039" cy="19503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Sans Text" pitchFamily="2" charset="0"/>
            </a:endParaRPr>
          </a:p>
        </p:txBody>
      </p:sp>
      <p:sp>
        <p:nvSpPr>
          <p:cNvPr id="56" name="TextBox 55">
            <a:extLst>
              <a:ext uri="{FF2B5EF4-FFF2-40B4-BE49-F238E27FC236}">
                <a16:creationId xmlns:a16="http://schemas.microsoft.com/office/drawing/2014/main" id="{1200A001-994C-0308-5869-91167D77FDCB}"/>
              </a:ext>
            </a:extLst>
          </p:cNvPr>
          <p:cNvSpPr txBox="1"/>
          <p:nvPr/>
        </p:nvSpPr>
        <p:spPr>
          <a:xfrm flipH="1">
            <a:off x="3471049" y="1991310"/>
            <a:ext cx="2107438" cy="682738"/>
          </a:xfrm>
          <a:prstGeom prst="rect">
            <a:avLst/>
          </a:prstGeom>
          <a:noFill/>
        </p:spPr>
        <p:txBody>
          <a:bodyPr wrap="square" lIns="0" tIns="0" rIns="0" bIns="256032" rtlCol="0" anchor="b" anchorCtr="0">
            <a:noAutofit/>
          </a:bodyPr>
          <a:lstStyle/>
          <a:p>
            <a:pPr algn="ctr"/>
            <a:r>
              <a:rPr lang="en-US" sz="2400">
                <a:latin typeface="+mj-lt"/>
              </a:rPr>
              <a:t>Speech-to-Text</a:t>
            </a:r>
          </a:p>
        </p:txBody>
      </p:sp>
      <p:sp>
        <p:nvSpPr>
          <p:cNvPr id="58" name="Rectangle: Rounded Corners 57">
            <a:extLst>
              <a:ext uri="{FF2B5EF4-FFF2-40B4-BE49-F238E27FC236}">
                <a16:creationId xmlns:a16="http://schemas.microsoft.com/office/drawing/2014/main" id="{C1DA02CB-1859-4565-A4AD-B58710D91584}"/>
              </a:ext>
            </a:extLst>
          </p:cNvPr>
          <p:cNvSpPr/>
          <p:nvPr/>
        </p:nvSpPr>
        <p:spPr bwMode="auto">
          <a:xfrm>
            <a:off x="3508460" y="2695372"/>
            <a:ext cx="2032615" cy="463706"/>
          </a:xfrm>
          <a:prstGeom prst="roundRect">
            <a:avLst>
              <a:gd name="adj" fmla="val 23224"/>
            </a:avLst>
          </a:prstGeom>
          <a:solidFill>
            <a:schemeClr val="bg1"/>
          </a:solidFill>
          <a:ln w="31750">
            <a:solidFill>
              <a:schemeClr val="accent6"/>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Sans Text" pitchFamily="2" charset="0"/>
              </a:rPr>
              <a:t>AZURE AI SPEECH</a:t>
            </a:r>
          </a:p>
        </p:txBody>
      </p:sp>
      <p:cxnSp>
        <p:nvCxnSpPr>
          <p:cNvPr id="63" name="Straight Arrow Connector 62">
            <a:extLst>
              <a:ext uri="{FF2B5EF4-FFF2-40B4-BE49-F238E27FC236}">
                <a16:creationId xmlns:a16="http://schemas.microsoft.com/office/drawing/2014/main" id="{485D00E6-5E06-EE5B-9087-A0C6CE7D9812}"/>
              </a:ext>
            </a:extLst>
          </p:cNvPr>
          <p:cNvCxnSpPr>
            <a:stCxn id="6" idx="3"/>
            <a:endCxn id="55" idx="1"/>
          </p:cNvCxnSpPr>
          <p:nvPr/>
        </p:nvCxnSpPr>
        <p:spPr>
          <a:xfrm flipV="1">
            <a:off x="2915373" y="2701172"/>
            <a:ext cx="284366" cy="3601"/>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5DF46452-3823-1853-4E37-DD0D0192C637}"/>
              </a:ext>
            </a:extLst>
          </p:cNvPr>
          <p:cNvCxnSpPr>
            <a:stCxn id="55" idx="3"/>
            <a:endCxn id="5" idx="1"/>
          </p:cNvCxnSpPr>
          <p:nvPr/>
        </p:nvCxnSpPr>
        <p:spPr>
          <a:xfrm>
            <a:off x="5811778" y="2701172"/>
            <a:ext cx="308721" cy="0"/>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6EAF8630-68CF-C36C-7B72-623BBDD09A34}"/>
              </a:ext>
            </a:extLst>
          </p:cNvPr>
          <p:cNvCxnSpPr>
            <a:stCxn id="5" idx="3"/>
            <a:endCxn id="3" idx="1"/>
          </p:cNvCxnSpPr>
          <p:nvPr/>
        </p:nvCxnSpPr>
        <p:spPr>
          <a:xfrm flipV="1">
            <a:off x="8666241" y="1983196"/>
            <a:ext cx="471210" cy="717976"/>
          </a:xfrm>
          <a:prstGeom prst="bentConnector3">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1FA591-776A-FC45-6DA0-3071CC69204F}"/>
              </a:ext>
            </a:extLst>
          </p:cNvPr>
          <p:cNvCxnSpPr>
            <a:stCxn id="3" idx="2"/>
            <a:endCxn id="23" idx="0"/>
          </p:cNvCxnSpPr>
          <p:nvPr/>
        </p:nvCxnSpPr>
        <p:spPr>
          <a:xfrm flipH="1">
            <a:off x="10408206" y="2818172"/>
            <a:ext cx="2116" cy="278437"/>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88F48B1-0E93-148A-7238-A0A3F227F201}"/>
              </a:ext>
            </a:extLst>
          </p:cNvPr>
          <p:cNvCxnSpPr>
            <a:stCxn id="4" idx="2"/>
            <a:endCxn id="39" idx="0"/>
          </p:cNvCxnSpPr>
          <p:nvPr/>
        </p:nvCxnSpPr>
        <p:spPr>
          <a:xfrm>
            <a:off x="10414554" y="4255200"/>
            <a:ext cx="2116" cy="260041"/>
          </a:xfrm>
          <a:prstGeom prst="straightConnector1">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29B754F2-08AB-29B1-8ACD-04488D91C658}"/>
              </a:ext>
            </a:extLst>
          </p:cNvPr>
          <p:cNvCxnSpPr>
            <a:endCxn id="6" idx="2"/>
          </p:cNvCxnSpPr>
          <p:nvPr/>
        </p:nvCxnSpPr>
        <p:spPr>
          <a:xfrm rot="10800000">
            <a:off x="1709975" y="3679927"/>
            <a:ext cx="7355445" cy="1835049"/>
          </a:xfrm>
          <a:prstGeom prst="bentConnector2">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693801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erson with arms extended&#10;&#10;AI-generated content may be incorrect.">
            <a:extLst>
              <a:ext uri="{FF2B5EF4-FFF2-40B4-BE49-F238E27FC236}">
                <a16:creationId xmlns:a16="http://schemas.microsoft.com/office/drawing/2014/main" id="{3124664C-AFCC-2329-2740-C8E8D1E6451C}"/>
              </a:ext>
            </a:extLst>
          </p:cNvPr>
          <p:cNvPicPr>
            <a:picLocks noChangeAspect="1"/>
          </p:cNvPicPr>
          <p:nvPr/>
        </p:nvPicPr>
        <p:blipFill>
          <a:blip r:embed="rId2">
            <a:extLst>
              <a:ext uri="{28A0092B-C50C-407E-A947-70E740481C1C}">
                <a14:useLocalDpi xmlns:a14="http://schemas.microsoft.com/office/drawing/2010/main" val="0"/>
              </a:ext>
            </a:extLst>
          </a:blip>
          <a:srcRect r="28445"/>
          <a:stretch/>
        </p:blipFill>
        <p:spPr>
          <a:xfrm>
            <a:off x="20" y="10"/>
            <a:ext cx="12191980" cy="6857990"/>
          </a:xfrm>
          <a:prstGeom prst="rect">
            <a:avLst/>
          </a:prstGeom>
          <a:noFill/>
        </p:spPr>
      </p:pic>
      <p:sp>
        <p:nvSpPr>
          <p:cNvPr id="4" name="Rectangle: Rounded Corners 3">
            <a:extLst>
              <a:ext uri="{FF2B5EF4-FFF2-40B4-BE49-F238E27FC236}">
                <a16:creationId xmlns:a16="http://schemas.microsoft.com/office/drawing/2014/main" id="{55FDFE03-CE33-8AAD-40AE-20FC6AC238A4}"/>
              </a:ext>
            </a:extLst>
          </p:cNvPr>
          <p:cNvSpPr/>
          <p:nvPr/>
        </p:nvSpPr>
        <p:spPr bwMode="auto">
          <a:xfrm>
            <a:off x="208800" y="936000"/>
            <a:ext cx="1382400" cy="120240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Tree>
    <p:extLst>
      <p:ext uri="{BB962C8B-B14F-4D97-AF65-F5344CB8AC3E}">
        <p14:creationId xmlns:p14="http://schemas.microsoft.com/office/powerpoint/2010/main" val="38820884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D05A4-7B18-0385-77E7-02DF53488509}"/>
            </a:ext>
          </a:extLst>
        </p:cNvPr>
        <p:cNvGrpSpPr/>
        <p:nvPr/>
      </p:nvGrpSpPr>
      <p:grpSpPr>
        <a:xfrm>
          <a:off x="0" y="0"/>
          <a:ext cx="0" cy="0"/>
          <a:chOff x="0" y="0"/>
          <a:chExt cx="0" cy="0"/>
        </a:xfrm>
      </p:grpSpPr>
      <p:pic>
        <p:nvPicPr>
          <p:cNvPr id="3" name="Picture 2" descr="A computer screen shot of a person with arms extended&#10;&#10;AI-generated content may be incorrect.">
            <a:extLst>
              <a:ext uri="{FF2B5EF4-FFF2-40B4-BE49-F238E27FC236}">
                <a16:creationId xmlns:a16="http://schemas.microsoft.com/office/drawing/2014/main" id="{2E4F536B-4535-1C62-3057-CB55B04B7067}"/>
              </a:ext>
            </a:extLst>
          </p:cNvPr>
          <p:cNvPicPr>
            <a:picLocks noChangeAspect="1"/>
          </p:cNvPicPr>
          <p:nvPr/>
        </p:nvPicPr>
        <p:blipFill>
          <a:blip r:embed="rId2">
            <a:extLst>
              <a:ext uri="{28A0092B-C50C-407E-A947-70E740481C1C}">
                <a14:useLocalDpi xmlns:a14="http://schemas.microsoft.com/office/drawing/2010/main" val="0"/>
              </a:ext>
            </a:extLst>
          </a:blip>
          <a:srcRect l="26577" r="1868"/>
          <a:stretch/>
        </p:blipFill>
        <p:spPr>
          <a:xfrm>
            <a:off x="20" y="10"/>
            <a:ext cx="12191980" cy="6857990"/>
          </a:xfrm>
          <a:prstGeom prst="rect">
            <a:avLst/>
          </a:prstGeom>
          <a:noFill/>
        </p:spPr>
      </p:pic>
      <p:sp>
        <p:nvSpPr>
          <p:cNvPr id="4" name="Rectangle: Rounded Corners 3">
            <a:extLst>
              <a:ext uri="{FF2B5EF4-FFF2-40B4-BE49-F238E27FC236}">
                <a16:creationId xmlns:a16="http://schemas.microsoft.com/office/drawing/2014/main" id="{21BF345F-E280-24D8-B90D-27FFC14B7248}"/>
              </a:ext>
            </a:extLst>
          </p:cNvPr>
          <p:cNvSpPr/>
          <p:nvPr/>
        </p:nvSpPr>
        <p:spPr bwMode="auto">
          <a:xfrm>
            <a:off x="6616799" y="1778400"/>
            <a:ext cx="5522401" cy="499680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Tree>
    <p:extLst>
      <p:ext uri="{BB962C8B-B14F-4D97-AF65-F5344CB8AC3E}">
        <p14:creationId xmlns:p14="http://schemas.microsoft.com/office/powerpoint/2010/main" val="393318606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erson&#10;&#10;AI-generated content may be incorrect.">
            <a:extLst>
              <a:ext uri="{FF2B5EF4-FFF2-40B4-BE49-F238E27FC236}">
                <a16:creationId xmlns:a16="http://schemas.microsoft.com/office/drawing/2014/main" id="{DD4DAA69-2F97-BF15-85F4-0DF894983D35}"/>
              </a:ext>
            </a:extLst>
          </p:cNvPr>
          <p:cNvPicPr>
            <a:picLocks noChangeAspect="1"/>
          </p:cNvPicPr>
          <p:nvPr/>
        </p:nvPicPr>
        <p:blipFill>
          <a:blip r:embed="rId2">
            <a:extLst>
              <a:ext uri="{28A0092B-C50C-407E-A947-70E740481C1C}">
                <a14:useLocalDpi xmlns:a14="http://schemas.microsoft.com/office/drawing/2010/main" val="0"/>
              </a:ext>
            </a:extLst>
          </a:blip>
          <a:srcRect l="26739" t="-1" r="1260" b="-1"/>
          <a:stretch/>
        </p:blipFill>
        <p:spPr>
          <a:xfrm>
            <a:off x="20" y="10"/>
            <a:ext cx="12191980" cy="6857990"/>
          </a:xfrm>
          <a:prstGeom prst="rect">
            <a:avLst/>
          </a:prstGeom>
          <a:noFill/>
        </p:spPr>
      </p:pic>
      <p:sp>
        <p:nvSpPr>
          <p:cNvPr id="4" name="Rectangle: Rounded Corners 3">
            <a:extLst>
              <a:ext uri="{FF2B5EF4-FFF2-40B4-BE49-F238E27FC236}">
                <a16:creationId xmlns:a16="http://schemas.microsoft.com/office/drawing/2014/main" id="{AC7E80B3-D27C-6415-B442-8CE3DAE575A2}"/>
              </a:ext>
            </a:extLst>
          </p:cNvPr>
          <p:cNvSpPr/>
          <p:nvPr/>
        </p:nvSpPr>
        <p:spPr bwMode="auto">
          <a:xfrm>
            <a:off x="6616799" y="1778400"/>
            <a:ext cx="5522401" cy="45360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Tree>
    <p:extLst>
      <p:ext uri="{BB962C8B-B14F-4D97-AF65-F5344CB8AC3E}">
        <p14:creationId xmlns:p14="http://schemas.microsoft.com/office/powerpoint/2010/main" val="104422152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erson&#10;&#10;AI-generated content may be incorrect.">
            <a:extLst>
              <a:ext uri="{FF2B5EF4-FFF2-40B4-BE49-F238E27FC236}">
                <a16:creationId xmlns:a16="http://schemas.microsoft.com/office/drawing/2014/main" id="{AAC6DA5A-FF62-322A-4AE1-48060D13B52A}"/>
              </a:ext>
            </a:extLst>
          </p:cNvPr>
          <p:cNvPicPr>
            <a:picLocks noChangeAspect="1"/>
          </p:cNvPicPr>
          <p:nvPr/>
        </p:nvPicPr>
        <p:blipFill>
          <a:blip r:embed="rId2">
            <a:extLst>
              <a:ext uri="{28A0092B-C50C-407E-A947-70E740481C1C}">
                <a14:useLocalDpi xmlns:a14="http://schemas.microsoft.com/office/drawing/2010/main" val="0"/>
              </a:ext>
            </a:extLst>
          </a:blip>
          <a:srcRect l="25858" t="1" r="809" b="1"/>
          <a:stretch/>
        </p:blipFill>
        <p:spPr>
          <a:xfrm>
            <a:off x="20" y="10"/>
            <a:ext cx="12191980" cy="6857990"/>
          </a:xfrm>
          <a:prstGeom prst="rect">
            <a:avLst/>
          </a:prstGeom>
          <a:noFill/>
        </p:spPr>
      </p:pic>
      <p:sp>
        <p:nvSpPr>
          <p:cNvPr id="4" name="Rectangle: Rounded Corners 3">
            <a:extLst>
              <a:ext uri="{FF2B5EF4-FFF2-40B4-BE49-F238E27FC236}">
                <a16:creationId xmlns:a16="http://schemas.microsoft.com/office/drawing/2014/main" id="{7BA13AC8-4975-9CD1-DA4C-DCF1C58326E7}"/>
              </a:ext>
            </a:extLst>
          </p:cNvPr>
          <p:cNvSpPr/>
          <p:nvPr/>
        </p:nvSpPr>
        <p:spPr bwMode="auto">
          <a:xfrm>
            <a:off x="6660000" y="1778400"/>
            <a:ext cx="5464800" cy="148320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Tree>
    <p:extLst>
      <p:ext uri="{BB962C8B-B14F-4D97-AF65-F5344CB8AC3E}">
        <p14:creationId xmlns:p14="http://schemas.microsoft.com/office/powerpoint/2010/main" val="131280791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person&#10;&#10;AI-generated content may be incorrect.">
            <a:extLst>
              <a:ext uri="{FF2B5EF4-FFF2-40B4-BE49-F238E27FC236}">
                <a16:creationId xmlns:a16="http://schemas.microsoft.com/office/drawing/2014/main" id="{95F5A035-B082-829A-B751-208B367000F0}"/>
              </a:ext>
            </a:extLst>
          </p:cNvPr>
          <p:cNvPicPr>
            <a:picLocks noChangeAspect="1"/>
          </p:cNvPicPr>
          <p:nvPr/>
        </p:nvPicPr>
        <p:blipFill>
          <a:blip r:embed="rId2">
            <a:extLst>
              <a:ext uri="{28A0092B-C50C-407E-A947-70E740481C1C}">
                <a14:useLocalDpi xmlns:a14="http://schemas.microsoft.com/office/drawing/2010/main" val="0"/>
              </a:ext>
            </a:extLst>
          </a:blip>
          <a:srcRect l="26454" r="657"/>
          <a:stretch/>
        </p:blipFill>
        <p:spPr>
          <a:xfrm>
            <a:off x="20" y="10"/>
            <a:ext cx="12191980" cy="6857990"/>
          </a:xfrm>
          <a:prstGeom prst="rect">
            <a:avLst/>
          </a:prstGeom>
          <a:noFill/>
        </p:spPr>
      </p:pic>
      <p:sp>
        <p:nvSpPr>
          <p:cNvPr id="4" name="Rectangle: Rounded Corners 3">
            <a:extLst>
              <a:ext uri="{FF2B5EF4-FFF2-40B4-BE49-F238E27FC236}">
                <a16:creationId xmlns:a16="http://schemas.microsoft.com/office/drawing/2014/main" id="{A0E17F27-9404-AA60-44AD-3AC4908C755D}"/>
              </a:ext>
            </a:extLst>
          </p:cNvPr>
          <p:cNvSpPr/>
          <p:nvPr/>
        </p:nvSpPr>
        <p:spPr bwMode="auto">
          <a:xfrm>
            <a:off x="6616800" y="1778400"/>
            <a:ext cx="5522400" cy="305280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spTree>
    <p:extLst>
      <p:ext uri="{BB962C8B-B14F-4D97-AF65-F5344CB8AC3E}">
        <p14:creationId xmlns:p14="http://schemas.microsoft.com/office/powerpoint/2010/main" val="366534616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E5DDE-9DEF-72D3-7F2F-15F2536397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4D7212-577F-7853-F2B1-625DB4761F8E}"/>
              </a:ext>
            </a:extLst>
          </p:cNvPr>
          <p:cNvSpPr txBox="1">
            <a:spLocks/>
          </p:cNvSpPr>
          <p:nvPr/>
        </p:nvSpPr>
        <p:spPr>
          <a:xfrm>
            <a:off x="588263" y="457200"/>
            <a:ext cx="1101852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a:gradFill>
                  <a:gsLst>
                    <a:gs pos="100000">
                      <a:schemeClr val="accent6"/>
                    </a:gs>
                    <a:gs pos="0">
                      <a:schemeClr val="accent1"/>
                    </a:gs>
                  </a:gsLst>
                  <a:path path="circle">
                    <a:fillToRect l="100000" t="100000"/>
                  </a:path>
                </a:gradFill>
              </a:rPr>
              <a:t>Insights &amp; Key Learnings</a:t>
            </a:r>
          </a:p>
        </p:txBody>
      </p:sp>
      <p:sp>
        <p:nvSpPr>
          <p:cNvPr id="24" name="Rectangle: Rounded Corners 23">
            <a:extLst>
              <a:ext uri="{FF2B5EF4-FFF2-40B4-BE49-F238E27FC236}">
                <a16:creationId xmlns:a16="http://schemas.microsoft.com/office/drawing/2014/main" id="{47166E6C-65D5-F910-895F-091E7C3C2B96}"/>
              </a:ext>
              <a:ext uri="{C183D7F6-B498-43B3-948B-1728B52AA6E4}">
                <adec:decorative xmlns:adec="http://schemas.microsoft.com/office/drawing/2017/decorative" val="1"/>
              </a:ext>
            </a:extLst>
          </p:cNvPr>
          <p:cNvSpPr/>
          <p:nvPr/>
        </p:nvSpPr>
        <p:spPr>
          <a:xfrm>
            <a:off x="501597"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5" name="Grey oval containing warning">
            <a:extLst>
              <a:ext uri="{FF2B5EF4-FFF2-40B4-BE49-F238E27FC236}">
                <a16:creationId xmlns:a16="http://schemas.microsoft.com/office/drawing/2014/main" id="{F6598BE2-9990-C73A-9B8A-81D33B0CDFF4}"/>
              </a:ext>
              <a:ext uri="{C183D7F6-B498-43B3-948B-1728B52AA6E4}">
                <adec:decorative xmlns:adec="http://schemas.microsoft.com/office/drawing/2017/decorative" val="1"/>
              </a:ext>
            </a:extLst>
          </p:cNvPr>
          <p:cNvSpPr/>
          <p:nvPr/>
        </p:nvSpPr>
        <p:spPr>
          <a:xfrm>
            <a:off x="1128095"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29" name="Text Placeholder 45216">
            <a:extLst>
              <a:ext uri="{FF2B5EF4-FFF2-40B4-BE49-F238E27FC236}">
                <a16:creationId xmlns:a16="http://schemas.microsoft.com/office/drawing/2014/main" id="{14E28941-8280-F896-328C-2E69E334C4D4}"/>
              </a:ext>
            </a:extLst>
          </p:cNvPr>
          <p:cNvSpPr txBox="1">
            <a:spLocks/>
          </p:cNvSpPr>
          <p:nvPr/>
        </p:nvSpPr>
        <p:spPr>
          <a:xfrm>
            <a:off x="738038"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“Blend shapes” are useful for animating facial features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t>
            </a:r>
            <a:r>
              <a:rPr lang="en-US" sz="1600" err="1">
                <a:solidFill>
                  <a:srgbClr val="000000">
                    <a:lumMod val="85000"/>
                  </a:srgbClr>
                </a:solidFill>
                <a:latin typeface="Segoe UI Light" panose="020B0502040204020203" pitchFamily="34" charset="0"/>
                <a:cs typeface="Segoe UI Light" panose="020B0502040204020203" pitchFamily="34" charset="0"/>
              </a:rPr>
              <a:t>fbx</a:t>
            </a:r>
            <a:r>
              <a:rPr lang="en-US" sz="1600">
                <a:solidFill>
                  <a:srgbClr val="000000">
                    <a:lumMod val="85000"/>
                  </a:srgbClr>
                </a:solidFill>
                <a:latin typeface="Segoe UI Light" panose="020B0502040204020203" pitchFamily="34" charset="0"/>
                <a:cs typeface="Segoe UI Light" panose="020B0502040204020203" pitchFamily="34" charset="0"/>
              </a:rPr>
              <a:t> files contain blend shapes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Intensity of a mouth shape can be controlled programmatically</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40" name="Title 1">
            <a:extLst>
              <a:ext uri="{FF2B5EF4-FFF2-40B4-BE49-F238E27FC236}">
                <a16:creationId xmlns:a16="http://schemas.microsoft.com/office/drawing/2014/main" id="{9223E034-DDAE-0B6F-0480-BFCEB2B38E4F}"/>
              </a:ext>
            </a:extLst>
          </p:cNvPr>
          <p:cNvSpPr txBox="1">
            <a:spLocks/>
          </p:cNvSpPr>
          <p:nvPr/>
        </p:nvSpPr>
        <p:spPr>
          <a:xfrm>
            <a:off x="382745" y="1540561"/>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Technical</a:t>
            </a:r>
          </a:p>
        </p:txBody>
      </p:sp>
      <p:sp>
        <p:nvSpPr>
          <p:cNvPr id="46" name="Rectangle: Rounded Corners 45">
            <a:extLst>
              <a:ext uri="{FF2B5EF4-FFF2-40B4-BE49-F238E27FC236}">
                <a16:creationId xmlns:a16="http://schemas.microsoft.com/office/drawing/2014/main" id="{288585B7-A314-DECF-FB5D-C6BE2647F819}"/>
              </a:ext>
              <a:ext uri="{C183D7F6-B498-43B3-948B-1728B52AA6E4}">
                <adec:decorative xmlns:adec="http://schemas.microsoft.com/office/drawing/2017/decorative" val="1"/>
              </a:ext>
            </a:extLst>
          </p:cNvPr>
          <p:cNvSpPr/>
          <p:nvPr/>
        </p:nvSpPr>
        <p:spPr>
          <a:xfrm>
            <a:off x="3385691"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8" name="Grey oval containing warning">
            <a:extLst>
              <a:ext uri="{FF2B5EF4-FFF2-40B4-BE49-F238E27FC236}">
                <a16:creationId xmlns:a16="http://schemas.microsoft.com/office/drawing/2014/main" id="{C69F744D-B846-C356-B7B5-C1DEE80EC94D}"/>
              </a:ext>
              <a:ext uri="{C183D7F6-B498-43B3-948B-1728B52AA6E4}">
                <adec:decorative xmlns:adec="http://schemas.microsoft.com/office/drawing/2017/decorative" val="1"/>
              </a:ext>
            </a:extLst>
          </p:cNvPr>
          <p:cNvSpPr/>
          <p:nvPr/>
        </p:nvSpPr>
        <p:spPr>
          <a:xfrm>
            <a:off x="4012189"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49" name="Text Placeholder 45216">
            <a:extLst>
              <a:ext uri="{FF2B5EF4-FFF2-40B4-BE49-F238E27FC236}">
                <a16:creationId xmlns:a16="http://schemas.microsoft.com/office/drawing/2014/main" id="{3CE198C9-4E2D-380F-4781-714E8BA8EEAC}"/>
              </a:ext>
            </a:extLst>
          </p:cNvPr>
          <p:cNvSpPr txBox="1">
            <a:spLocks/>
          </p:cNvSpPr>
          <p:nvPr/>
        </p:nvSpPr>
        <p:spPr>
          <a:xfrm>
            <a:off x="3622132"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Avatar animations should play synchronously when a message is received; don’t revert to T-pose</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Add a “thinking” animation to “disguise” latency</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55" name="Title 1">
            <a:extLst>
              <a:ext uri="{FF2B5EF4-FFF2-40B4-BE49-F238E27FC236}">
                <a16:creationId xmlns:a16="http://schemas.microsoft.com/office/drawing/2014/main" id="{DA8E9DF2-029F-AD95-548F-101F4F8E2D7A}"/>
              </a:ext>
            </a:extLst>
          </p:cNvPr>
          <p:cNvSpPr txBox="1">
            <a:spLocks/>
          </p:cNvSpPr>
          <p:nvPr/>
        </p:nvSpPr>
        <p:spPr>
          <a:xfrm>
            <a:off x="3266837" y="1534300"/>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Design</a:t>
            </a:r>
          </a:p>
        </p:txBody>
      </p:sp>
      <p:sp>
        <p:nvSpPr>
          <p:cNvPr id="64" name="Rectangle: Rounded Corners 63">
            <a:extLst>
              <a:ext uri="{FF2B5EF4-FFF2-40B4-BE49-F238E27FC236}">
                <a16:creationId xmlns:a16="http://schemas.microsoft.com/office/drawing/2014/main" id="{A638EA24-789B-036A-19D0-2C80C49ED524}"/>
              </a:ext>
              <a:ext uri="{C183D7F6-B498-43B3-948B-1728B52AA6E4}">
                <adec:decorative xmlns:adec="http://schemas.microsoft.com/office/drawing/2017/decorative" val="1"/>
              </a:ext>
            </a:extLst>
          </p:cNvPr>
          <p:cNvSpPr/>
          <p:nvPr/>
        </p:nvSpPr>
        <p:spPr>
          <a:xfrm>
            <a:off x="6269785"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65" name="Grey oval containing warning">
            <a:extLst>
              <a:ext uri="{FF2B5EF4-FFF2-40B4-BE49-F238E27FC236}">
                <a16:creationId xmlns:a16="http://schemas.microsoft.com/office/drawing/2014/main" id="{83E70CA8-3F9F-2A34-F2C8-5BEB5F8B4FE0}"/>
              </a:ext>
              <a:ext uri="{C183D7F6-B498-43B3-948B-1728B52AA6E4}">
                <adec:decorative xmlns:adec="http://schemas.microsoft.com/office/drawing/2017/decorative" val="1"/>
              </a:ext>
            </a:extLst>
          </p:cNvPr>
          <p:cNvSpPr/>
          <p:nvPr/>
        </p:nvSpPr>
        <p:spPr>
          <a:xfrm>
            <a:off x="6896283"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66" name="Text Placeholder 45216">
            <a:extLst>
              <a:ext uri="{FF2B5EF4-FFF2-40B4-BE49-F238E27FC236}">
                <a16:creationId xmlns:a16="http://schemas.microsoft.com/office/drawing/2014/main" id="{6823454E-F17F-6A06-50E0-6FA3D51DF900}"/>
              </a:ext>
            </a:extLst>
          </p:cNvPr>
          <p:cNvSpPr txBox="1">
            <a:spLocks/>
          </p:cNvSpPr>
          <p:nvPr/>
        </p:nvSpPr>
        <p:spPr>
          <a:xfrm>
            <a:off x="6506226"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defTabSz="932563">
              <a:lnSpc>
                <a:spcPct val="80000"/>
              </a:lnSpc>
              <a:spcBef>
                <a:spcPts val="800"/>
              </a:spcBef>
              <a:buSzPct val="90000"/>
              <a:buFont typeface="Arial" panose="020B0604020202020204" pitchFamily="34" charset="0"/>
              <a:buChar char="•"/>
              <a:defRPr/>
            </a:pPr>
            <a:r>
              <a:rPr lang="en-US" sz="1600">
                <a:solidFill>
                  <a:srgbClr val="000000">
                    <a:lumMod val="85000"/>
                  </a:srgbClr>
                </a:solidFill>
                <a:latin typeface="Segoe UI Light" panose="020B0502040204020203" pitchFamily="34" charset="0"/>
                <a:cs typeface="Segoe UI Light" panose="020B0502040204020203" pitchFamily="34" charset="0"/>
              </a:rPr>
              <a:t>Hard coding the prompt is OK for testing however, users should have a way to interact dynamically</a:t>
            </a:r>
          </a:p>
          <a:p>
            <a:pPr marL="171450" indent="-171450" defTabSz="932563">
              <a:lnSpc>
                <a:spcPct val="80000"/>
              </a:lnSpc>
              <a:spcBef>
                <a:spcPts val="800"/>
              </a:spcBef>
              <a:buSzPct val="90000"/>
              <a:buFont typeface="Arial" panose="020B0604020202020204" pitchFamily="34" charset="0"/>
              <a:buChar char="•"/>
              <a:defRPr/>
            </a:pPr>
            <a:r>
              <a:rPr lang="en-US" sz="1600">
                <a:solidFill>
                  <a:srgbClr val="000000">
                    <a:lumMod val="85000"/>
                  </a:srgbClr>
                </a:solidFill>
                <a:latin typeface="Segoe UI Light" panose="020B0502040204020203" pitchFamily="34" charset="0"/>
                <a:cs typeface="Segoe UI Light" panose="020B0502040204020203" pitchFamily="34" charset="0"/>
              </a:rPr>
              <a:t>Opportunity to reduce latency</a:t>
            </a:r>
          </a:p>
          <a:p>
            <a:pPr marL="171450" indent="-171450" defTabSz="932563">
              <a:lnSpc>
                <a:spcPct val="80000"/>
              </a:lnSpc>
              <a:spcBef>
                <a:spcPts val="800"/>
              </a:spcBef>
              <a:buSzPct val="90000"/>
              <a:buFont typeface="Arial" panose="020B0604020202020204" pitchFamily="34" charset="0"/>
              <a:buChar char="•"/>
              <a:defRPr/>
            </a:pPr>
            <a:endParaRPr lang="en-US" sz="1600">
              <a:solidFill>
                <a:srgbClr val="000000">
                  <a:lumMod val="85000"/>
                </a:srgbClr>
              </a:solidFill>
              <a:latin typeface="Segoe UI Light" panose="020B0502040204020203" pitchFamily="34" charset="0"/>
              <a:cs typeface="Segoe UI Light" panose="020B0502040204020203" pitchFamily="34" charset="0"/>
            </a:endParaRPr>
          </a:p>
        </p:txBody>
      </p:sp>
      <p:sp>
        <p:nvSpPr>
          <p:cNvPr id="67" name="Title 1">
            <a:extLst>
              <a:ext uri="{FF2B5EF4-FFF2-40B4-BE49-F238E27FC236}">
                <a16:creationId xmlns:a16="http://schemas.microsoft.com/office/drawing/2014/main" id="{3616B333-2EC8-4D28-F3F8-5B5A73464C94}"/>
              </a:ext>
            </a:extLst>
          </p:cNvPr>
          <p:cNvSpPr txBox="1">
            <a:spLocks/>
          </p:cNvSpPr>
          <p:nvPr/>
        </p:nvSpPr>
        <p:spPr>
          <a:xfrm>
            <a:off x="6168580" y="1534300"/>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User Experience</a:t>
            </a:r>
          </a:p>
        </p:txBody>
      </p:sp>
      <p:sp>
        <p:nvSpPr>
          <p:cNvPr id="69" name="Rectangle: Rounded Corners 68">
            <a:extLst>
              <a:ext uri="{FF2B5EF4-FFF2-40B4-BE49-F238E27FC236}">
                <a16:creationId xmlns:a16="http://schemas.microsoft.com/office/drawing/2014/main" id="{F1F2A787-8677-E1F2-0235-974A839EFFE2}"/>
              </a:ext>
              <a:ext uri="{C183D7F6-B498-43B3-948B-1728B52AA6E4}">
                <adec:decorative xmlns:adec="http://schemas.microsoft.com/office/drawing/2017/decorative" val="1"/>
              </a:ext>
            </a:extLst>
          </p:cNvPr>
          <p:cNvSpPr/>
          <p:nvPr/>
        </p:nvSpPr>
        <p:spPr>
          <a:xfrm>
            <a:off x="9262813" y="2128682"/>
            <a:ext cx="2519166" cy="3859718"/>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70" name="Grey oval containing warning">
            <a:extLst>
              <a:ext uri="{FF2B5EF4-FFF2-40B4-BE49-F238E27FC236}">
                <a16:creationId xmlns:a16="http://schemas.microsoft.com/office/drawing/2014/main" id="{C31692DB-147E-9C8A-1C7A-3BF18C5ADA72}"/>
              </a:ext>
              <a:ext uri="{C183D7F6-B498-43B3-948B-1728B52AA6E4}">
                <adec:decorative xmlns:adec="http://schemas.microsoft.com/office/drawing/2017/decorative" val="1"/>
              </a:ext>
            </a:extLst>
          </p:cNvPr>
          <p:cNvSpPr/>
          <p:nvPr/>
        </p:nvSpPr>
        <p:spPr>
          <a:xfrm>
            <a:off x="9889311" y="5955471"/>
            <a:ext cx="1266171" cy="99806"/>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a:solidFill>
                <a:srgbClr val="000000">
                  <a:lumMod val="75000"/>
                  <a:lumOff val="25000"/>
                </a:srgbClr>
              </a:solidFill>
              <a:latin typeface="Segoe Sans Text"/>
              <a:sym typeface="Segoe UI Semilight"/>
            </a:endParaRPr>
          </a:p>
        </p:txBody>
      </p:sp>
      <p:sp>
        <p:nvSpPr>
          <p:cNvPr id="71" name="Text Placeholder 45216">
            <a:extLst>
              <a:ext uri="{FF2B5EF4-FFF2-40B4-BE49-F238E27FC236}">
                <a16:creationId xmlns:a16="http://schemas.microsoft.com/office/drawing/2014/main" id="{69FEE9CB-25FC-80EC-ED33-49065E53900E}"/>
              </a:ext>
            </a:extLst>
          </p:cNvPr>
          <p:cNvSpPr txBox="1">
            <a:spLocks/>
          </p:cNvSpPr>
          <p:nvPr/>
        </p:nvSpPr>
        <p:spPr>
          <a:xfrm>
            <a:off x="9499254" y="3660782"/>
            <a:ext cx="2124018" cy="222781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Design a UI for engaging with the avatar</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Add Speech-to-Text for prompt input</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Add more avatar animations with triggers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Improve lip sync</a:t>
            </a:r>
          </a:p>
        </p:txBody>
      </p:sp>
      <p:sp>
        <p:nvSpPr>
          <p:cNvPr id="73" name="Title 1">
            <a:extLst>
              <a:ext uri="{FF2B5EF4-FFF2-40B4-BE49-F238E27FC236}">
                <a16:creationId xmlns:a16="http://schemas.microsoft.com/office/drawing/2014/main" id="{EAB4440B-A33C-EA4F-2BDB-446659F2BC96}"/>
              </a:ext>
            </a:extLst>
          </p:cNvPr>
          <p:cNvSpPr txBox="1">
            <a:spLocks/>
          </p:cNvSpPr>
          <p:nvPr/>
        </p:nvSpPr>
        <p:spPr>
          <a:xfrm>
            <a:off x="9182970" y="1534872"/>
            <a:ext cx="2756585" cy="48831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sz="2000">
                <a:gradFill>
                  <a:gsLst>
                    <a:gs pos="100000">
                      <a:schemeClr val="accent6"/>
                    </a:gs>
                    <a:gs pos="0">
                      <a:schemeClr val="accent1"/>
                    </a:gs>
                  </a:gsLst>
                  <a:path path="circle">
                    <a:fillToRect l="100000" t="100000"/>
                  </a:path>
                </a:gradFill>
              </a:rPr>
              <a:t>Future Improvements</a:t>
            </a:r>
          </a:p>
        </p:txBody>
      </p:sp>
      <p:pic>
        <p:nvPicPr>
          <p:cNvPr id="6" name="Graphic 5" descr="Paint brush outline">
            <a:extLst>
              <a:ext uri="{FF2B5EF4-FFF2-40B4-BE49-F238E27FC236}">
                <a16:creationId xmlns:a16="http://schemas.microsoft.com/office/drawing/2014/main" id="{BAFC91C3-44ED-2856-5912-E758825ADB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87929" y="2514600"/>
            <a:ext cx="914400" cy="914400"/>
          </a:xfrm>
          <a:prstGeom prst="rect">
            <a:avLst/>
          </a:prstGeom>
        </p:spPr>
      </p:pic>
      <p:pic>
        <p:nvPicPr>
          <p:cNvPr id="8" name="Graphic 7" descr="Ui Ux outline">
            <a:extLst>
              <a:ext uri="{FF2B5EF4-FFF2-40B4-BE49-F238E27FC236}">
                <a16:creationId xmlns:a16="http://schemas.microsoft.com/office/drawing/2014/main" id="{2F38AA86-8D16-E330-F560-31A7A57704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2168" y="2514600"/>
            <a:ext cx="914400" cy="914400"/>
          </a:xfrm>
          <a:prstGeom prst="rect">
            <a:avLst/>
          </a:prstGeom>
        </p:spPr>
      </p:pic>
      <p:pic>
        <p:nvPicPr>
          <p:cNvPr id="10" name="Graphic 9" descr="Hammer outline">
            <a:extLst>
              <a:ext uri="{FF2B5EF4-FFF2-40B4-BE49-F238E27FC236}">
                <a16:creationId xmlns:a16="http://schemas.microsoft.com/office/drawing/2014/main" id="{F50E2CD6-B800-AE83-4BF0-6440516F6B4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65196" y="2514600"/>
            <a:ext cx="914400" cy="914400"/>
          </a:xfrm>
          <a:prstGeom prst="rect">
            <a:avLst/>
          </a:prstGeom>
        </p:spPr>
      </p:pic>
      <p:pic>
        <p:nvPicPr>
          <p:cNvPr id="12" name="Graphic 11" descr="Morse Code outline">
            <a:extLst>
              <a:ext uri="{FF2B5EF4-FFF2-40B4-BE49-F238E27FC236}">
                <a16:creationId xmlns:a16="http://schemas.microsoft.com/office/drawing/2014/main" id="{3D04FFF9-F0DA-F4FE-38F0-8EF750D0BE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303837" y="2435129"/>
            <a:ext cx="914400" cy="914400"/>
          </a:xfrm>
          <a:prstGeom prst="rect">
            <a:avLst/>
          </a:prstGeom>
        </p:spPr>
      </p:pic>
    </p:spTree>
    <p:extLst>
      <p:ext uri="{BB962C8B-B14F-4D97-AF65-F5344CB8AC3E}">
        <p14:creationId xmlns:p14="http://schemas.microsoft.com/office/powerpoint/2010/main" val="818387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072E0-CA02-895C-E725-BADC5EC08C2C}"/>
              </a:ext>
            </a:extLst>
          </p:cNvPr>
          <p:cNvSpPr>
            <a:spLocks noGrp="1"/>
          </p:cNvSpPr>
          <p:nvPr>
            <p:ph type="title"/>
          </p:nvPr>
        </p:nvSpPr>
        <p:spPr>
          <a:xfrm>
            <a:off x="588263" y="457200"/>
            <a:ext cx="6359434" cy="553998"/>
          </a:xfrm>
        </p:spPr>
        <p:txBody>
          <a:bodyPr wrap="square" anchor="t">
            <a:normAutofit/>
          </a:bodyPr>
          <a:lstStyle/>
          <a:p>
            <a:r>
              <a:rPr lang="en-US" sz="3300"/>
              <a:t>Current State of Agentic Systems</a:t>
            </a:r>
          </a:p>
        </p:txBody>
      </p:sp>
      <p:pic>
        <p:nvPicPr>
          <p:cNvPr id="8" name="Picture Placeholder 7" descr="A person sitting in a chair&#10;&#10;AI-generated content may be incorrect.">
            <a:extLst>
              <a:ext uri="{FF2B5EF4-FFF2-40B4-BE49-F238E27FC236}">
                <a16:creationId xmlns:a16="http://schemas.microsoft.com/office/drawing/2014/main" id="{DF62498F-A40C-5134-93C2-3977F923D9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83" r="3" b="2"/>
          <a:stretch/>
        </p:blipFill>
        <p:spPr>
          <a:xfrm>
            <a:off x="6076380" y="1866864"/>
            <a:ext cx="5544120" cy="3124272"/>
          </a:xfrm>
          <a:noFill/>
        </p:spPr>
      </p:pic>
      <p:sp>
        <p:nvSpPr>
          <p:cNvPr id="4" name="Content Placeholder 3">
            <a:extLst>
              <a:ext uri="{FF2B5EF4-FFF2-40B4-BE49-F238E27FC236}">
                <a16:creationId xmlns:a16="http://schemas.microsoft.com/office/drawing/2014/main" id="{8FA1243B-B06F-CB19-FD64-E2B2B0BE0F6D}"/>
              </a:ext>
            </a:extLst>
          </p:cNvPr>
          <p:cNvSpPr>
            <a:spLocks noGrp="1"/>
          </p:cNvSpPr>
          <p:nvPr>
            <p:ph sz="quarter" idx="12"/>
          </p:nvPr>
        </p:nvSpPr>
        <p:spPr>
          <a:xfrm>
            <a:off x="584200" y="1435100"/>
            <a:ext cx="5211763" cy="4833938"/>
          </a:xfrm>
        </p:spPr>
        <p:txBody>
          <a:bodyPr wrap="square">
            <a:normAutofit/>
          </a:bodyPr>
          <a:lstStyle/>
          <a:p>
            <a:r>
              <a:rPr lang="en-US" dirty="0"/>
              <a:t>“Agents will replace all software”</a:t>
            </a:r>
            <a:br>
              <a:rPr lang="en-US" dirty="0"/>
            </a:br>
            <a:r>
              <a:rPr lang="en-US" dirty="0"/>
              <a:t>	– Satya Nadella</a:t>
            </a:r>
          </a:p>
          <a:p>
            <a:endParaRPr lang="en-US" dirty="0"/>
          </a:p>
          <a:p>
            <a:r>
              <a:rPr lang="en-US" dirty="0"/>
              <a:t>“SAAS is dead”</a:t>
            </a:r>
          </a:p>
          <a:p>
            <a:r>
              <a:rPr lang="en-US" dirty="0"/>
              <a:t>Agentic systems are evolving rapidly with AI advancements.</a:t>
            </a:r>
          </a:p>
          <a:p>
            <a:r>
              <a:rPr lang="en-US" dirty="0"/>
              <a:t>Applications span various industries, showcasing versatility.</a:t>
            </a:r>
          </a:p>
          <a:p>
            <a:pPr marL="0" indent="0">
              <a:buNone/>
            </a:pPr>
            <a:endParaRPr lang="en-US" dirty="0"/>
          </a:p>
        </p:txBody>
      </p:sp>
    </p:spTree>
    <p:extLst>
      <p:ext uri="{BB962C8B-B14F-4D97-AF65-F5344CB8AC3E}">
        <p14:creationId xmlns:p14="http://schemas.microsoft.com/office/powerpoint/2010/main" val="341447571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345E3-FF13-0BD7-3147-59F82DA6B198}"/>
            </a:ext>
          </a:extLst>
        </p:cNvPr>
        <p:cNvGrpSpPr/>
        <p:nvPr/>
      </p:nvGrpSpPr>
      <p:grpSpPr>
        <a:xfrm>
          <a:off x="0" y="0"/>
          <a:ext cx="0" cy="0"/>
          <a:chOff x="0" y="0"/>
          <a:chExt cx="0" cy="0"/>
        </a:xfrm>
      </p:grpSpPr>
      <p:sp>
        <p:nvSpPr>
          <p:cNvPr id="13" name="Rectangle: Rounded Corners 255">
            <a:extLst>
              <a:ext uri="{FF2B5EF4-FFF2-40B4-BE49-F238E27FC236}">
                <a16:creationId xmlns:a16="http://schemas.microsoft.com/office/drawing/2014/main" id="{CC0276F9-4B2A-6C53-4640-7ECF2BAC1023}"/>
              </a:ext>
              <a:ext uri="{C183D7F6-B498-43B3-948B-1728B52AA6E4}">
                <adec:decorative xmlns:adec="http://schemas.microsoft.com/office/drawing/2017/decorative" val="1"/>
              </a:ext>
            </a:extLst>
          </p:cNvPr>
          <p:cNvSpPr/>
          <p:nvPr/>
        </p:nvSpPr>
        <p:spPr>
          <a:xfrm>
            <a:off x="6567417" y="433480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14" name="Text Placeholder 45216">
            <a:extLst>
              <a:ext uri="{FF2B5EF4-FFF2-40B4-BE49-F238E27FC236}">
                <a16:creationId xmlns:a16="http://schemas.microsoft.com/office/drawing/2014/main" id="{68D63604-FB07-865A-7F2D-C5422D8A666C}"/>
              </a:ext>
            </a:extLst>
          </p:cNvPr>
          <p:cNvSpPr txBox="1">
            <a:spLocks/>
          </p:cNvSpPr>
          <p:nvPr/>
        </p:nvSpPr>
        <p:spPr>
          <a:xfrm>
            <a:off x="6764989" y="4856630"/>
            <a:ext cx="2226135" cy="151554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Employee onboarding assistants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Corporate training avatars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Internal help</a:t>
            </a:r>
            <a:r>
              <a:rPr lang="en-US" sz="1100">
                <a:solidFill>
                  <a:srgbClr val="000000"/>
                </a:solidFill>
                <a:latin typeface="Segoe Sans Text"/>
                <a:cs typeface="Segoe Sans Text Semibold" pitchFamily="2" charset="0"/>
              </a:rPr>
              <a:t>desks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Meeting facilitators</a:t>
            </a:r>
          </a:p>
        </p:txBody>
      </p:sp>
      <p:sp>
        <p:nvSpPr>
          <p:cNvPr id="15" name="Text Placeholder 45216">
            <a:extLst>
              <a:ext uri="{FF2B5EF4-FFF2-40B4-BE49-F238E27FC236}">
                <a16:creationId xmlns:a16="http://schemas.microsoft.com/office/drawing/2014/main" id="{66AC9CA4-482C-C287-089E-6713C9F78BF6}"/>
              </a:ext>
            </a:extLst>
          </p:cNvPr>
          <p:cNvSpPr txBox="1">
            <a:spLocks/>
          </p:cNvSpPr>
          <p:nvPr/>
        </p:nvSpPr>
        <p:spPr>
          <a:xfrm>
            <a:off x="6816047" y="4536625"/>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Workplace Solutions</a:t>
            </a:r>
          </a:p>
        </p:txBody>
      </p:sp>
      <p:sp>
        <p:nvSpPr>
          <p:cNvPr id="16" name="Grey oval containing warning">
            <a:extLst>
              <a:ext uri="{FF2B5EF4-FFF2-40B4-BE49-F238E27FC236}">
                <a16:creationId xmlns:a16="http://schemas.microsoft.com/office/drawing/2014/main" id="{D7892563-F74E-9096-8B4F-EE8FC454F331}"/>
              </a:ext>
              <a:ext uri="{C183D7F6-B498-43B3-948B-1728B52AA6E4}">
                <adec:decorative xmlns:adec="http://schemas.microsoft.com/office/drawing/2017/decorative" val="1"/>
              </a:ext>
            </a:extLst>
          </p:cNvPr>
          <p:cNvSpPr/>
          <p:nvPr/>
        </p:nvSpPr>
        <p:spPr>
          <a:xfrm>
            <a:off x="7193915" y="6485343"/>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25" name="Rectangle: Rounded Corners 255">
            <a:extLst>
              <a:ext uri="{FF2B5EF4-FFF2-40B4-BE49-F238E27FC236}">
                <a16:creationId xmlns:a16="http://schemas.microsoft.com/office/drawing/2014/main" id="{292FBF4C-0048-6AF9-C2EB-5F6CBA132131}"/>
              </a:ext>
              <a:ext uri="{C183D7F6-B498-43B3-948B-1728B52AA6E4}">
                <adec:decorative xmlns:adec="http://schemas.microsoft.com/office/drawing/2017/decorative" val="1"/>
              </a:ext>
            </a:extLst>
          </p:cNvPr>
          <p:cNvSpPr/>
          <p:nvPr/>
        </p:nvSpPr>
        <p:spPr>
          <a:xfrm>
            <a:off x="3761262" y="1914645"/>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26" name="Text Placeholder 45216">
            <a:extLst>
              <a:ext uri="{FF2B5EF4-FFF2-40B4-BE49-F238E27FC236}">
                <a16:creationId xmlns:a16="http://schemas.microsoft.com/office/drawing/2014/main" id="{EC33E6D1-19FA-42E0-9004-0D761A075271}"/>
              </a:ext>
            </a:extLst>
          </p:cNvPr>
          <p:cNvSpPr txBox="1">
            <a:spLocks/>
          </p:cNvSpPr>
          <p:nvPr/>
        </p:nvSpPr>
        <p:spPr>
          <a:xfrm>
            <a:off x="3956962" y="2436469"/>
            <a:ext cx="2124018" cy="1515542"/>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Virtual tutors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Language learning companions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Campus tour guides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Career coaching assistants</a:t>
            </a: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endParaRPr kumimoji="0" lang="en-US" sz="1100" b="0" i="0" u="none" strike="noStrike" kern="1200" cap="none" spc="0" normalizeH="0" baseline="0" noProof="0">
              <a:ln>
                <a:noFill/>
              </a:ln>
              <a:solidFill>
                <a:srgbClr val="000000"/>
              </a:solidFill>
              <a:effectLst/>
              <a:uLnTx/>
              <a:uFillTx/>
              <a:latin typeface="Segoe Sans Text Semibold"/>
              <a:ea typeface="+mn-ea"/>
              <a:cs typeface="Segoe Sans Text Semibold" pitchFamily="2" charset="0"/>
            </a:endParaRPr>
          </a:p>
        </p:txBody>
      </p:sp>
      <p:sp>
        <p:nvSpPr>
          <p:cNvPr id="27" name="Text Placeholder 45216">
            <a:extLst>
              <a:ext uri="{FF2B5EF4-FFF2-40B4-BE49-F238E27FC236}">
                <a16:creationId xmlns:a16="http://schemas.microsoft.com/office/drawing/2014/main" id="{BD28EF24-97AA-40AB-B1E0-6441889DB946}"/>
              </a:ext>
            </a:extLst>
          </p:cNvPr>
          <p:cNvSpPr txBox="1">
            <a:spLocks/>
          </p:cNvSpPr>
          <p:nvPr/>
        </p:nvSpPr>
        <p:spPr>
          <a:xfrm>
            <a:off x="3954697" y="2109892"/>
            <a:ext cx="2046000" cy="240018"/>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Education</a:t>
            </a:r>
          </a:p>
        </p:txBody>
      </p:sp>
      <p:sp>
        <p:nvSpPr>
          <p:cNvPr id="29" name="Grey oval containing warning">
            <a:extLst>
              <a:ext uri="{FF2B5EF4-FFF2-40B4-BE49-F238E27FC236}">
                <a16:creationId xmlns:a16="http://schemas.microsoft.com/office/drawing/2014/main" id="{F93FC09E-045D-EEBD-A81F-081ABC658F17}"/>
              </a:ext>
              <a:ext uri="{C183D7F6-B498-43B3-948B-1728B52AA6E4}">
                <adec:decorative xmlns:adec="http://schemas.microsoft.com/office/drawing/2017/decorative" val="1"/>
              </a:ext>
            </a:extLst>
          </p:cNvPr>
          <p:cNvSpPr/>
          <p:nvPr/>
        </p:nvSpPr>
        <p:spPr>
          <a:xfrm>
            <a:off x="4387760" y="4072924"/>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31" name="Rectangle: Rounded Corners 255">
            <a:extLst>
              <a:ext uri="{FF2B5EF4-FFF2-40B4-BE49-F238E27FC236}">
                <a16:creationId xmlns:a16="http://schemas.microsoft.com/office/drawing/2014/main" id="{45B95A80-7A3B-462A-A88B-E22DAE5DCC8B}"/>
              </a:ext>
              <a:ext uri="{C183D7F6-B498-43B3-948B-1728B52AA6E4}">
                <adec:decorative xmlns:adec="http://schemas.microsoft.com/office/drawing/2017/decorative" val="1"/>
              </a:ext>
            </a:extLst>
          </p:cNvPr>
          <p:cNvSpPr/>
          <p:nvPr/>
        </p:nvSpPr>
        <p:spPr>
          <a:xfrm>
            <a:off x="6567417" y="1914645"/>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2" name="Text Placeholder 45216">
            <a:extLst>
              <a:ext uri="{FF2B5EF4-FFF2-40B4-BE49-F238E27FC236}">
                <a16:creationId xmlns:a16="http://schemas.microsoft.com/office/drawing/2014/main" id="{E9C4D466-676C-59CE-E5E4-AD9AD66C316F}"/>
              </a:ext>
            </a:extLst>
          </p:cNvPr>
          <p:cNvSpPr txBox="1">
            <a:spLocks/>
          </p:cNvSpPr>
          <p:nvPr/>
        </p:nvSpPr>
        <p:spPr>
          <a:xfrm>
            <a:off x="6764990" y="2436469"/>
            <a:ext cx="2124018" cy="1515542"/>
          </a:xfrm>
          <a:prstGeom prst="rect">
            <a:avLst/>
          </a:prstGeom>
        </p:spPr>
        <p:txBody>
          <a:bodyPr lIns="91440" tIns="45720" rIns="91440" bIns="45720" anchor="t"/>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Virtual store assistants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a:rPr>
              <a:t>Personal stylists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rPr>
              <a:t>Product demos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a:rPr>
              <a:t>Customer support agents</a:t>
            </a: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a:endParaRPr>
          </a:p>
        </p:txBody>
      </p:sp>
      <p:sp>
        <p:nvSpPr>
          <p:cNvPr id="33" name="Text Placeholder 45216">
            <a:extLst>
              <a:ext uri="{FF2B5EF4-FFF2-40B4-BE49-F238E27FC236}">
                <a16:creationId xmlns:a16="http://schemas.microsoft.com/office/drawing/2014/main" id="{B7B9EF4A-7FF1-32DC-A892-658E4079F25E}"/>
              </a:ext>
            </a:extLst>
          </p:cNvPr>
          <p:cNvSpPr txBox="1">
            <a:spLocks/>
          </p:cNvSpPr>
          <p:nvPr/>
        </p:nvSpPr>
        <p:spPr>
          <a:xfrm>
            <a:off x="6764990" y="2130726"/>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Retail</a:t>
            </a:r>
          </a:p>
        </p:txBody>
      </p:sp>
      <p:sp>
        <p:nvSpPr>
          <p:cNvPr id="35" name="Grey oval containing warning">
            <a:extLst>
              <a:ext uri="{FF2B5EF4-FFF2-40B4-BE49-F238E27FC236}">
                <a16:creationId xmlns:a16="http://schemas.microsoft.com/office/drawing/2014/main" id="{F3B3F756-6D10-A757-7366-AB287F5B81E2}"/>
              </a:ext>
              <a:ext uri="{C183D7F6-B498-43B3-948B-1728B52AA6E4}">
                <adec:decorative xmlns:adec="http://schemas.microsoft.com/office/drawing/2017/decorative" val="1"/>
              </a:ext>
            </a:extLst>
          </p:cNvPr>
          <p:cNvSpPr/>
          <p:nvPr/>
        </p:nvSpPr>
        <p:spPr>
          <a:xfrm>
            <a:off x="7193915" y="4072924"/>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37" name="Rectangle: Rounded Corners 255">
            <a:extLst>
              <a:ext uri="{FF2B5EF4-FFF2-40B4-BE49-F238E27FC236}">
                <a16:creationId xmlns:a16="http://schemas.microsoft.com/office/drawing/2014/main" id="{FA5EDEF1-B10B-C33C-E0A7-08DA499D1538}"/>
              </a:ext>
              <a:ext uri="{C183D7F6-B498-43B3-948B-1728B52AA6E4}">
                <adec:decorative xmlns:adec="http://schemas.microsoft.com/office/drawing/2017/decorative" val="1"/>
              </a:ext>
            </a:extLst>
          </p:cNvPr>
          <p:cNvSpPr/>
          <p:nvPr/>
        </p:nvSpPr>
        <p:spPr>
          <a:xfrm>
            <a:off x="9373573" y="1914647"/>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38" name="Text Placeholder 45216">
            <a:extLst>
              <a:ext uri="{FF2B5EF4-FFF2-40B4-BE49-F238E27FC236}">
                <a16:creationId xmlns:a16="http://schemas.microsoft.com/office/drawing/2014/main" id="{42542C10-0FEE-0DBE-2581-450BD8D0003D}"/>
              </a:ext>
            </a:extLst>
          </p:cNvPr>
          <p:cNvSpPr txBox="1">
            <a:spLocks/>
          </p:cNvSpPr>
          <p:nvPr/>
        </p:nvSpPr>
        <p:spPr>
          <a:xfrm>
            <a:off x="9571146" y="2436469"/>
            <a:ext cx="2124018" cy="1515542"/>
          </a:xfrm>
          <a:prstGeom prst="rect">
            <a:avLst/>
          </a:prstGeom>
        </p:spPr>
        <p:txBody>
          <a:bodyPr/>
          <a:lstStyle>
            <a:defPPr>
              <a:defRPr lang="en-US"/>
            </a:defPPr>
            <a:lvl1pPr marL="182880" marR="0" lvl="0" indent="-182880" defTabSz="932563" fontAlgn="auto">
              <a:lnSpc>
                <a:spcPct val="100000"/>
              </a:lnSpc>
              <a:spcBef>
                <a:spcPts val="1200"/>
              </a:spcBef>
              <a:spcAft>
                <a:spcPts val="0"/>
              </a:spcAft>
              <a:buClrTx/>
              <a:buSzPct val="90000"/>
              <a:buFont typeface="Arial" panose="020B0604020202020204" pitchFamily="34" charset="0"/>
              <a:buChar char="•"/>
              <a:tabLst/>
              <a:defRPr sz="1200" b="1" spc="0" baseline="0">
                <a:solidFill>
                  <a:srgbClr val="000000"/>
                </a:solidFill>
                <a:latin typeface="Segoe UI Semibold" panose="020B0702040204020203" pitchFamily="34" charset="0"/>
                <a:cs typeface="Segoe UI Semibold" panose="020B0702040204020203" pitchFamily="34" charset="0"/>
              </a:defRPr>
            </a:lvl1pPr>
            <a:lvl2pPr marL="0" marR="0" indent="0" defTabSz="932742" fontAlgn="auto">
              <a:lnSpc>
                <a:spcPct val="100000"/>
              </a:lnSpc>
              <a:spcBef>
                <a:spcPct val="20000"/>
              </a:spcBef>
              <a:spcAft>
                <a:spcPts val="60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cs typeface="Segoe UI Light" panose="020B0502040204020203" pitchFamily="34" charset="0"/>
              </a:defRPr>
            </a:lvl2pPr>
            <a:lvl3pPr marL="0" marR="0" indent="0" defTabSz="932742" fontAlgn="auto">
              <a:lnSpc>
                <a:spcPct val="100000"/>
              </a:lnSpc>
              <a:spcBef>
                <a:spcPct val="2000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cs typeface="Segoe UI Light" panose="020B0502040204020203" pitchFamily="34" charset="0"/>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cap="all" spc="100" baseline="0">
                <a:solidFill>
                  <a:schemeClr val="accent2"/>
                </a:solidFill>
                <a:cs typeface="Segoe UI Light" panose="020B0502040204020203" pitchFamily="34" charset="0"/>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cs typeface="Segoe UI Light" panose="020B0502040204020203" pitchFamily="34" charset="0"/>
              </a:defRPr>
            </a:lvl5pPr>
            <a:lvl6pPr marL="0" indent="0" defTabSz="932742">
              <a:spcBef>
                <a:spcPts val="0"/>
              </a:spcBef>
              <a:spcAft>
                <a:spcPts val="600"/>
              </a:spcAft>
              <a:buFont typeface="Arial" pitchFamily="34" charset="0"/>
              <a:buNone/>
              <a:defRPr sz="1400" b="1">
                <a:cs typeface="Segoe UI Light" panose="020B0502040204020203" pitchFamily="34" charset="0"/>
              </a:defRPr>
            </a:lvl6pPr>
            <a:lvl7pPr marL="0" indent="0" defTabSz="932742">
              <a:spcBef>
                <a:spcPts val="0"/>
              </a:spcBef>
              <a:spcAft>
                <a:spcPts val="600"/>
              </a:spcAft>
              <a:buFont typeface="Arial" pitchFamily="34" charset="0"/>
              <a:buNone/>
              <a:defRPr sz="1400">
                <a:solidFill>
                  <a:schemeClr val="accent2"/>
                </a:solidFill>
                <a:cs typeface="Segoe UI Light" panose="020B0502040204020203" pitchFamily="34" charset="0"/>
              </a:defRPr>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Patient intake avatars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Therapy companions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b="0">
                <a:latin typeface="Segoe Sans Text"/>
                <a:cs typeface="Segoe Sans Text Semibold" pitchFamily="2" charset="0"/>
              </a:rPr>
              <a:t>Healthcare training simulations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Post-care check-ins</a:t>
            </a:r>
          </a:p>
        </p:txBody>
      </p:sp>
      <p:sp>
        <p:nvSpPr>
          <p:cNvPr id="39" name="Text Placeholder 45216">
            <a:extLst>
              <a:ext uri="{FF2B5EF4-FFF2-40B4-BE49-F238E27FC236}">
                <a16:creationId xmlns:a16="http://schemas.microsoft.com/office/drawing/2014/main" id="{0B61CC65-8A9F-E81B-A6BB-3A1B5EAC0986}"/>
              </a:ext>
            </a:extLst>
          </p:cNvPr>
          <p:cNvSpPr txBox="1">
            <a:spLocks/>
          </p:cNvSpPr>
          <p:nvPr/>
        </p:nvSpPr>
        <p:spPr>
          <a:xfrm>
            <a:off x="9571146" y="2117205"/>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Healthcare</a:t>
            </a:r>
          </a:p>
        </p:txBody>
      </p:sp>
      <p:sp>
        <p:nvSpPr>
          <p:cNvPr id="41" name="Grey oval containing warning">
            <a:extLst>
              <a:ext uri="{FF2B5EF4-FFF2-40B4-BE49-F238E27FC236}">
                <a16:creationId xmlns:a16="http://schemas.microsoft.com/office/drawing/2014/main" id="{FD430F02-4B2A-0E19-423F-79F97E1EFE6F}"/>
              </a:ext>
              <a:ext uri="{C183D7F6-B498-43B3-948B-1728B52AA6E4}">
                <adec:decorative xmlns:adec="http://schemas.microsoft.com/office/drawing/2017/decorative" val="1"/>
              </a:ext>
            </a:extLst>
          </p:cNvPr>
          <p:cNvSpPr/>
          <p:nvPr/>
        </p:nvSpPr>
        <p:spPr>
          <a:xfrm>
            <a:off x="10000071" y="4072925"/>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43" name="Rectangle: Rounded Corners 255">
            <a:extLst>
              <a:ext uri="{FF2B5EF4-FFF2-40B4-BE49-F238E27FC236}">
                <a16:creationId xmlns:a16="http://schemas.microsoft.com/office/drawing/2014/main" id="{C8031E18-7FFF-B4A0-CB89-39F596605A31}"/>
              </a:ext>
              <a:ext uri="{C183D7F6-B498-43B3-948B-1728B52AA6E4}">
                <adec:decorative xmlns:adec="http://schemas.microsoft.com/office/drawing/2017/decorative" val="1"/>
              </a:ext>
            </a:extLst>
          </p:cNvPr>
          <p:cNvSpPr/>
          <p:nvPr/>
        </p:nvSpPr>
        <p:spPr>
          <a:xfrm>
            <a:off x="3761262" y="4334806"/>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44" name="Text Placeholder 45216">
            <a:extLst>
              <a:ext uri="{FF2B5EF4-FFF2-40B4-BE49-F238E27FC236}">
                <a16:creationId xmlns:a16="http://schemas.microsoft.com/office/drawing/2014/main" id="{3EC0B40D-AACF-0C38-E718-D4DCD9F291A5}"/>
              </a:ext>
            </a:extLst>
          </p:cNvPr>
          <p:cNvSpPr txBox="1">
            <a:spLocks/>
          </p:cNvSpPr>
          <p:nvPr/>
        </p:nvSpPr>
        <p:spPr>
          <a:xfrm>
            <a:off x="3956961" y="4931926"/>
            <a:ext cx="2323465" cy="151554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Game characters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Fan interaction avatars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Virtual concert hosts</a:t>
            </a:r>
          </a:p>
          <a:p>
            <a:pPr marL="182880" marR="0" lvl="0" indent="-18288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Interactive storytelling</a:t>
            </a:r>
            <a:endPar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endParaRPr>
          </a:p>
        </p:txBody>
      </p:sp>
      <p:sp>
        <p:nvSpPr>
          <p:cNvPr id="45" name="Text Placeholder 45216">
            <a:extLst>
              <a:ext uri="{FF2B5EF4-FFF2-40B4-BE49-F238E27FC236}">
                <a16:creationId xmlns:a16="http://schemas.microsoft.com/office/drawing/2014/main" id="{193C6CEF-1C0F-285F-AA14-52DF4BB73C6A}"/>
              </a:ext>
            </a:extLst>
          </p:cNvPr>
          <p:cNvSpPr txBox="1">
            <a:spLocks/>
          </p:cNvSpPr>
          <p:nvPr/>
        </p:nvSpPr>
        <p:spPr>
          <a:xfrm>
            <a:off x="3954697" y="4408584"/>
            <a:ext cx="2226005" cy="494794"/>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Entertainment</a:t>
            </a:r>
          </a:p>
        </p:txBody>
      </p:sp>
      <p:sp>
        <p:nvSpPr>
          <p:cNvPr id="46" name="Grey oval containing warning">
            <a:extLst>
              <a:ext uri="{FF2B5EF4-FFF2-40B4-BE49-F238E27FC236}">
                <a16:creationId xmlns:a16="http://schemas.microsoft.com/office/drawing/2014/main" id="{574883DE-4031-ADF0-97DF-6EA4F85585F0}"/>
              </a:ext>
              <a:ext uri="{C183D7F6-B498-43B3-948B-1728B52AA6E4}">
                <adec:decorative xmlns:adec="http://schemas.microsoft.com/office/drawing/2017/decorative" val="1"/>
              </a:ext>
            </a:extLst>
          </p:cNvPr>
          <p:cNvSpPr/>
          <p:nvPr/>
        </p:nvSpPr>
        <p:spPr>
          <a:xfrm>
            <a:off x="4387760" y="6485343"/>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48" name="Text Placeholder 45216">
            <a:extLst>
              <a:ext uri="{FF2B5EF4-FFF2-40B4-BE49-F238E27FC236}">
                <a16:creationId xmlns:a16="http://schemas.microsoft.com/office/drawing/2014/main" id="{FED14866-1E7A-E974-0080-D4DBF775961D}"/>
              </a:ext>
            </a:extLst>
          </p:cNvPr>
          <p:cNvSpPr txBox="1">
            <a:spLocks/>
          </p:cNvSpPr>
          <p:nvPr/>
        </p:nvSpPr>
        <p:spPr>
          <a:xfrm>
            <a:off x="9846737" y="4558601"/>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78D4">
                    <a:lumMod val="75000"/>
                  </a:srgbClr>
                </a:solidFill>
                <a:effectLst/>
                <a:uLnTx/>
                <a:uFillTx/>
                <a:latin typeface="Segoe Sans Text Semibold"/>
                <a:ea typeface="+mn-ea"/>
                <a:cs typeface="Segoe Sans Text Semibold" pitchFamily="2" charset="0"/>
              </a:rPr>
              <a:t>Azure AI Translator</a:t>
            </a:r>
          </a:p>
        </p:txBody>
      </p:sp>
      <p:sp>
        <p:nvSpPr>
          <p:cNvPr id="52" name="Rectangle: Rounded Corners 255">
            <a:extLst>
              <a:ext uri="{FF2B5EF4-FFF2-40B4-BE49-F238E27FC236}">
                <a16:creationId xmlns:a16="http://schemas.microsoft.com/office/drawing/2014/main" id="{FDC8C967-267E-A35F-22CA-6FA64CD9D2BA}"/>
              </a:ext>
              <a:ext uri="{C183D7F6-B498-43B3-948B-1728B52AA6E4}">
                <adec:decorative xmlns:adec="http://schemas.microsoft.com/office/drawing/2017/decorative" val="1"/>
              </a:ext>
            </a:extLst>
          </p:cNvPr>
          <p:cNvSpPr/>
          <p:nvPr/>
        </p:nvSpPr>
        <p:spPr>
          <a:xfrm>
            <a:off x="9373573" y="4334808"/>
            <a:ext cx="2519166" cy="2176851"/>
          </a:xfrm>
          <a:prstGeom prst="roundRect">
            <a:avLst>
              <a:gd name="adj" fmla="val 8118"/>
            </a:avLst>
          </a:prstGeom>
          <a:solidFill>
            <a:schemeClr val="bg1"/>
          </a:solidFill>
          <a:ln w="10795" cap="flat" cmpd="sng" algn="ctr">
            <a:noFill/>
            <a:prstDash val="solid"/>
          </a:ln>
          <a:effectLst>
            <a:outerShdw blurRad="50800" dist="38100" dir="2700000" algn="tl" rotWithShape="0">
              <a:prstClr val="black">
                <a:alpha val="20000"/>
              </a:prstClr>
            </a:outerShdw>
          </a:effectLst>
        </p:spPr>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Sans Text Semibold"/>
              <a:ea typeface="+mn-ea"/>
              <a:cs typeface="+mn-cs"/>
            </a:endParaRPr>
          </a:p>
        </p:txBody>
      </p:sp>
      <p:sp>
        <p:nvSpPr>
          <p:cNvPr id="53" name="Text Placeholder 45216">
            <a:extLst>
              <a:ext uri="{FF2B5EF4-FFF2-40B4-BE49-F238E27FC236}">
                <a16:creationId xmlns:a16="http://schemas.microsoft.com/office/drawing/2014/main" id="{34494CA8-2642-C717-37FD-554C362A8374}"/>
              </a:ext>
            </a:extLst>
          </p:cNvPr>
          <p:cNvSpPr txBox="1">
            <a:spLocks/>
          </p:cNvSpPr>
          <p:nvPr/>
        </p:nvSpPr>
        <p:spPr>
          <a:xfrm>
            <a:off x="9571146" y="4856630"/>
            <a:ext cx="2124018" cy="1515542"/>
          </a:xfrm>
          <a:prstGeom prst="rect">
            <a:avLst/>
          </a:prstGeom>
        </p:spPr>
        <p:txBody>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Virtual friends for seniors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Community event guides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Language exchange partners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lang="en-US" sz="1100">
                <a:solidFill>
                  <a:srgbClr val="000000"/>
                </a:solidFill>
                <a:latin typeface="Segoe Sans Text"/>
                <a:cs typeface="Segoe Sans Text Semibold" pitchFamily="2" charset="0"/>
              </a:rPr>
              <a:t>Support group hosts</a:t>
            </a:r>
          </a:p>
          <a:p>
            <a:pPr marL="171450" marR="0" lvl="0" indent="-171450" algn="l" defTabSz="932563" rtl="0" eaLnBrk="1" fontAlgn="auto" latinLnBrk="0" hangingPunct="1">
              <a:lnSpc>
                <a:spcPct val="80000"/>
              </a:lnSpc>
              <a:spcBef>
                <a:spcPts val="800"/>
              </a:spcBef>
              <a:spcAft>
                <a:spcPts val="0"/>
              </a:spcAft>
              <a:buClrTx/>
              <a:buSzPct val="90000"/>
              <a:buFont typeface="Arial" panose="020B0604020202020204" pitchFamily="34" charset="0"/>
              <a:buChar char="•"/>
              <a:tabLst/>
              <a:defRPr/>
            </a:pPr>
            <a:r>
              <a:rPr kumimoji="0" lang="en-US" sz="1100" b="0" i="0" u="none" strike="noStrike" kern="1200" cap="none" spc="0" normalizeH="0" baseline="0" noProof="0">
                <a:ln>
                  <a:noFill/>
                </a:ln>
                <a:solidFill>
                  <a:srgbClr val="000000"/>
                </a:solidFill>
                <a:effectLst/>
                <a:uLnTx/>
                <a:uFillTx/>
                <a:latin typeface="Segoe Sans Text"/>
                <a:ea typeface="+mn-ea"/>
                <a:cs typeface="Segoe Sans Text Semibold" pitchFamily="2" charset="0"/>
              </a:rPr>
              <a:t>Personal assistant</a:t>
            </a:r>
          </a:p>
        </p:txBody>
      </p:sp>
      <p:sp>
        <p:nvSpPr>
          <p:cNvPr id="54" name="Grey oval containing warning">
            <a:extLst>
              <a:ext uri="{FF2B5EF4-FFF2-40B4-BE49-F238E27FC236}">
                <a16:creationId xmlns:a16="http://schemas.microsoft.com/office/drawing/2014/main" id="{15CA2E72-02CC-75F4-0CC5-620843C6915F}"/>
              </a:ext>
              <a:ext uri="{C183D7F6-B498-43B3-948B-1728B52AA6E4}">
                <adec:decorative xmlns:adec="http://schemas.microsoft.com/office/drawing/2017/decorative" val="1"/>
              </a:ext>
            </a:extLst>
          </p:cNvPr>
          <p:cNvSpPr/>
          <p:nvPr/>
        </p:nvSpPr>
        <p:spPr>
          <a:xfrm>
            <a:off x="10000071" y="6485344"/>
            <a:ext cx="1266171" cy="56290"/>
          </a:xfrm>
          <a:prstGeom prst="roundRect">
            <a:avLst>
              <a:gd name="adj" fmla="val 50000"/>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sym typeface="Segoe UI Semilight"/>
            </a:endParaRPr>
          </a:p>
        </p:txBody>
      </p:sp>
      <p:sp>
        <p:nvSpPr>
          <p:cNvPr id="51" name="Text Placeholder 45216">
            <a:extLst>
              <a:ext uri="{FF2B5EF4-FFF2-40B4-BE49-F238E27FC236}">
                <a16:creationId xmlns:a16="http://schemas.microsoft.com/office/drawing/2014/main" id="{8E286973-4103-A170-5E20-20E7BFC8D6AB}"/>
              </a:ext>
            </a:extLst>
          </p:cNvPr>
          <p:cNvSpPr txBox="1">
            <a:spLocks/>
          </p:cNvSpPr>
          <p:nvPr/>
        </p:nvSpPr>
        <p:spPr>
          <a:xfrm>
            <a:off x="9615955" y="4536419"/>
            <a:ext cx="2124018" cy="198350"/>
          </a:xfrm>
          <a:prstGeom prst="rect">
            <a:avLst/>
          </a:prstGeom>
        </p:spPr>
        <p:txBody>
          <a:bodyPr anchor="ct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563"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rgbClr val="000000"/>
                </a:solidFill>
                <a:effectLst/>
                <a:uLnTx/>
                <a:uFillTx/>
                <a:latin typeface="Segoe Sans Text Semibold"/>
                <a:ea typeface="+mn-ea"/>
                <a:cs typeface="Segoe Sans Text Semibold" pitchFamily="2" charset="0"/>
              </a:rPr>
              <a:t>Social &amp; Community</a:t>
            </a:r>
          </a:p>
        </p:txBody>
      </p:sp>
      <p:cxnSp>
        <p:nvCxnSpPr>
          <p:cNvPr id="2" name="Straight Connector 1">
            <a:extLst>
              <a:ext uri="{FF2B5EF4-FFF2-40B4-BE49-F238E27FC236}">
                <a16:creationId xmlns:a16="http://schemas.microsoft.com/office/drawing/2014/main" id="{983332F2-98AE-44A9-8B38-176FE3D58884}"/>
              </a:ext>
              <a:ext uri="{C183D7F6-B498-43B3-948B-1728B52AA6E4}">
                <adec:decorative xmlns:adec="http://schemas.microsoft.com/office/drawing/2017/decorative" val="1"/>
              </a:ext>
            </a:extLst>
          </p:cNvPr>
          <p:cNvCxnSpPr>
            <a:cxnSpLocks/>
          </p:cNvCxnSpPr>
          <p:nvPr/>
        </p:nvCxnSpPr>
        <p:spPr>
          <a:xfrm>
            <a:off x="3750111" y="1540040"/>
            <a:ext cx="7976050" cy="0"/>
          </a:xfrm>
          <a:prstGeom prst="line">
            <a:avLst/>
          </a:prstGeom>
          <a:solidFill>
            <a:srgbClr val="F9F9F9"/>
          </a:solidFill>
          <a:ln w="19050">
            <a:gradFill flip="none" rotWithShape="1">
              <a:gsLst>
                <a:gs pos="0">
                  <a:schemeClr val="accent5"/>
                </a:gs>
                <a:gs pos="100000">
                  <a:schemeClr val="accent6"/>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cxnSp>
      <p:sp>
        <p:nvSpPr>
          <p:cNvPr id="6" name="Text Placeholder 7">
            <a:extLst>
              <a:ext uri="{FF2B5EF4-FFF2-40B4-BE49-F238E27FC236}">
                <a16:creationId xmlns:a16="http://schemas.microsoft.com/office/drawing/2014/main" id="{9EF592E6-B1E3-2C1B-4F8C-B95B3AC280AF}"/>
              </a:ext>
            </a:extLst>
          </p:cNvPr>
          <p:cNvSpPr txBox="1">
            <a:spLocks/>
          </p:cNvSpPr>
          <p:nvPr/>
        </p:nvSpPr>
        <p:spPr>
          <a:xfrm>
            <a:off x="4376610" y="1383039"/>
            <a:ext cx="6784287" cy="246221"/>
          </a:xfrm>
          <a:prstGeom prst="rect">
            <a:avLst/>
          </a:prstGeom>
          <a:solidFill>
            <a:srgbClr val="F5F3F1"/>
          </a:solidFill>
        </p:spPr>
        <p:txBody>
          <a:bodyPr vert="horz" wrap="square" lIns="0" tIns="0" rIns="0" bIns="0" rtlCol="0" anchor="t">
            <a:spAutoFit/>
          </a:bodyPr>
          <a:lstStyle>
            <a:lvl1pPr marL="0" marR="0" indent="0" algn="l" defTabSz="914367" rtl="0" eaLnBrk="1" fontAlgn="auto" latinLnBrk="0" hangingPunct="1">
              <a:lnSpc>
                <a:spcPts val="1765"/>
              </a:lnSpc>
              <a:spcBef>
                <a:spcPts val="1176"/>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a:ln w="3175">
                  <a:noFill/>
                </a:ln>
                <a:solidFill>
                  <a:srgbClr val="C03BC4"/>
                </a:solidFill>
                <a:effectLst/>
                <a:uLnTx/>
                <a:uFillTx/>
                <a:latin typeface="Segoe Sans Text Semibold" pitchFamily="2" charset="0"/>
                <a:ea typeface="+mn-ea"/>
                <a:cs typeface="Segoe Sans Text" pitchFamily="2" charset="0"/>
              </a:rPr>
              <a:t>Imagining how intelligent avatars can transform everyday experiences</a:t>
            </a:r>
          </a:p>
        </p:txBody>
      </p:sp>
      <p:sp>
        <p:nvSpPr>
          <p:cNvPr id="11" name="Title 15">
            <a:extLst>
              <a:ext uri="{FF2B5EF4-FFF2-40B4-BE49-F238E27FC236}">
                <a16:creationId xmlns:a16="http://schemas.microsoft.com/office/drawing/2014/main" id="{0BB4276B-66B4-D6C9-A7ED-82BF5AF51184}"/>
              </a:ext>
            </a:extLst>
          </p:cNvPr>
          <p:cNvSpPr txBox="1">
            <a:spLocks/>
          </p:cNvSpPr>
          <p:nvPr/>
        </p:nvSpPr>
        <p:spPr>
          <a:xfrm>
            <a:off x="4024908" y="531707"/>
            <a:ext cx="7426455" cy="432792"/>
          </a:xfrm>
          <a:prstGeom prst="roundRect">
            <a:avLst>
              <a:gd name="adj" fmla="val 50000"/>
            </a:avLst>
          </a:prstGeom>
          <a:gradFill flip="none" rotWithShape="1">
            <a:gsLst>
              <a:gs pos="0">
                <a:schemeClr val="accent5"/>
              </a:gs>
              <a:gs pos="100000">
                <a:schemeClr val="accent6"/>
              </a:gs>
            </a:gsLst>
            <a:lin ang="2700000" scaled="0"/>
            <a:tileRect/>
          </a:gradFill>
          <a:ln w="38100" cap="flat" cmpd="sng" algn="ctr">
            <a:noFill/>
            <a:prstDash val="solid"/>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vert="horz" wrap="square" lIns="0" tIns="0" rIns="0" bIns="0" rtlCol="0" anchor="ctr">
            <a:sp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1" normalizeH="0" baseline="0">
                <a:ln w="3175">
                  <a:noFill/>
                </a:ln>
                <a:gradFill>
                  <a:gsLst>
                    <a:gs pos="17416">
                      <a:schemeClr val="bg1"/>
                    </a:gs>
                    <a:gs pos="42135">
                      <a:schemeClr val="bg1"/>
                    </a:gs>
                  </a:gsLst>
                  <a:path path="circle">
                    <a:fillToRect l="100000" b="100000"/>
                  </a:path>
                </a:gradFill>
                <a:effectLst/>
                <a:uLnTx/>
                <a:uFillTx/>
                <a:latin typeface="Segoe Sans Text Semibold"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Segoe Sans Text Semibold"/>
                <a:ea typeface="+mn-ea"/>
                <a:cs typeface="Segoe Sans Text Semibold" pitchFamily="2" charset="0"/>
              </a:rPr>
              <a:t>Real-World Applications</a:t>
            </a:r>
          </a:p>
        </p:txBody>
      </p:sp>
      <p:pic>
        <p:nvPicPr>
          <p:cNvPr id="3" name="Picture 2" descr="Aerial view of a highway&#10;&#10;Description automatically generated">
            <a:extLst>
              <a:ext uri="{FF2B5EF4-FFF2-40B4-BE49-F238E27FC236}">
                <a16:creationId xmlns:a16="http://schemas.microsoft.com/office/drawing/2014/main" id="{1820736E-592E-49A5-B37D-5BB1B9716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5" y="0"/>
            <a:ext cx="3391593" cy="6858000"/>
          </a:xfrm>
          <a:prstGeom prst="rect">
            <a:avLst/>
          </a:prstGeom>
        </p:spPr>
      </p:pic>
    </p:spTree>
    <p:extLst>
      <p:ext uri="{BB962C8B-B14F-4D97-AF65-F5344CB8AC3E}">
        <p14:creationId xmlns:p14="http://schemas.microsoft.com/office/powerpoint/2010/main" val="29219568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A04DAC-C880-A418-49BA-657076C5FAC0}"/>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357539BF-B7AD-A619-5437-36310FD665D2}"/>
              </a:ext>
              <a:ext uri="{C183D7F6-B498-43B3-948B-1728B52AA6E4}">
                <adec:decorative xmlns:adec="http://schemas.microsoft.com/office/drawing/2017/decorative" val="1"/>
              </a:ext>
            </a:extLst>
          </p:cNvPr>
          <p:cNvGrpSpPr/>
          <p:nvPr/>
        </p:nvGrpSpPr>
        <p:grpSpPr>
          <a:xfrm rot="19720801">
            <a:off x="5281031" y="1439782"/>
            <a:ext cx="13298693" cy="12013756"/>
            <a:chOff x="-6806101" y="232530"/>
            <a:chExt cx="3322107" cy="3001124"/>
          </a:xfrm>
        </p:grpSpPr>
        <p:grpSp>
          <p:nvGrpSpPr>
            <p:cNvPr id="75" name="Group 74">
              <a:extLst>
                <a:ext uri="{FF2B5EF4-FFF2-40B4-BE49-F238E27FC236}">
                  <a16:creationId xmlns:a16="http://schemas.microsoft.com/office/drawing/2014/main" id="{2F9A802D-A5B2-E271-20FB-1A325C35A143}"/>
                </a:ext>
              </a:extLst>
            </p:cNvPr>
            <p:cNvGrpSpPr/>
            <p:nvPr/>
          </p:nvGrpSpPr>
          <p:grpSpPr>
            <a:xfrm rot="15313653">
              <a:off x="-6654419" y="298465"/>
              <a:ext cx="2935188" cy="2935189"/>
              <a:chOff x="-13073550" y="260470"/>
              <a:chExt cx="10868115" cy="10868116"/>
            </a:xfrm>
            <a:solidFill>
              <a:schemeClr val="bg1">
                <a:lumMod val="85000"/>
              </a:schemeClr>
            </a:solidFill>
          </p:grpSpPr>
          <p:grpSp>
            <p:nvGrpSpPr>
              <p:cNvPr id="128" name="Group 127">
                <a:extLst>
                  <a:ext uri="{FF2B5EF4-FFF2-40B4-BE49-F238E27FC236}">
                    <a16:creationId xmlns:a16="http://schemas.microsoft.com/office/drawing/2014/main" id="{12FBF213-ADC9-A038-9F92-F07CC7F6E6EE}"/>
                  </a:ext>
                </a:extLst>
              </p:cNvPr>
              <p:cNvGrpSpPr/>
              <p:nvPr/>
            </p:nvGrpSpPr>
            <p:grpSpPr>
              <a:xfrm>
                <a:off x="-13073550" y="3398292"/>
                <a:ext cx="10868115" cy="4592474"/>
                <a:chOff x="-13073550" y="3398292"/>
                <a:chExt cx="10868115" cy="4592474"/>
              </a:xfrm>
              <a:grpFill/>
            </p:grpSpPr>
            <p:pic>
              <p:nvPicPr>
                <p:cNvPr id="135" name="Graphic 134">
                  <a:extLst>
                    <a:ext uri="{FF2B5EF4-FFF2-40B4-BE49-F238E27FC236}">
                      <a16:creationId xmlns:a16="http://schemas.microsoft.com/office/drawing/2014/main" id="{8A24D00A-581A-A563-720E-1742BAAA04E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6" name="Graphic 135">
                  <a:extLst>
                    <a:ext uri="{FF2B5EF4-FFF2-40B4-BE49-F238E27FC236}">
                      <a16:creationId xmlns:a16="http://schemas.microsoft.com/office/drawing/2014/main" id="{56BF2294-45F1-8F7D-46B1-827C90870C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29" name="Group 128">
                <a:extLst>
                  <a:ext uri="{FF2B5EF4-FFF2-40B4-BE49-F238E27FC236}">
                    <a16:creationId xmlns:a16="http://schemas.microsoft.com/office/drawing/2014/main" id="{8121436D-25C2-217B-0639-4B9A40BEC68B}"/>
                  </a:ext>
                </a:extLst>
              </p:cNvPr>
              <p:cNvGrpSpPr/>
              <p:nvPr/>
            </p:nvGrpSpPr>
            <p:grpSpPr>
              <a:xfrm rot="18000000">
                <a:off x="-13073550" y="3398292"/>
                <a:ext cx="10868115" cy="4592474"/>
                <a:chOff x="-13073550" y="3398292"/>
                <a:chExt cx="10868115" cy="4592474"/>
              </a:xfrm>
              <a:grpFill/>
            </p:grpSpPr>
            <p:pic>
              <p:nvPicPr>
                <p:cNvPr id="133" name="Graphic 132">
                  <a:extLst>
                    <a:ext uri="{FF2B5EF4-FFF2-40B4-BE49-F238E27FC236}">
                      <a16:creationId xmlns:a16="http://schemas.microsoft.com/office/drawing/2014/main" id="{A63F9E4A-E85F-DCA8-AD74-8B7621849D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4" name="Graphic 133">
                  <a:extLst>
                    <a:ext uri="{FF2B5EF4-FFF2-40B4-BE49-F238E27FC236}">
                      <a16:creationId xmlns:a16="http://schemas.microsoft.com/office/drawing/2014/main" id="{73A6CF15-5F16-BC7F-D65C-38314E38A1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nvGrpSpPr>
              <p:cNvPr id="130" name="Group 129">
                <a:extLst>
                  <a:ext uri="{FF2B5EF4-FFF2-40B4-BE49-F238E27FC236}">
                    <a16:creationId xmlns:a16="http://schemas.microsoft.com/office/drawing/2014/main" id="{87AB330A-4BB6-55A6-3FAA-2FD5EFB19F5D}"/>
                  </a:ext>
                </a:extLst>
              </p:cNvPr>
              <p:cNvGrpSpPr/>
              <p:nvPr/>
            </p:nvGrpSpPr>
            <p:grpSpPr>
              <a:xfrm rot="3600000">
                <a:off x="-13073550" y="3398291"/>
                <a:ext cx="10868115" cy="4592474"/>
                <a:chOff x="-13073550" y="3398292"/>
                <a:chExt cx="10868115" cy="4592474"/>
              </a:xfrm>
              <a:grpFill/>
            </p:grpSpPr>
            <p:pic>
              <p:nvPicPr>
                <p:cNvPr id="131" name="Graphic 130">
                  <a:extLst>
                    <a:ext uri="{FF2B5EF4-FFF2-40B4-BE49-F238E27FC236}">
                      <a16:creationId xmlns:a16="http://schemas.microsoft.com/office/drawing/2014/main" id="{FE270E88-4E07-9C04-7988-B33DC6BDFEC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7729" y="3398292"/>
                  <a:ext cx="2312294" cy="4592474"/>
                </a:xfrm>
                <a:prstGeom prst="rect">
                  <a:avLst/>
                </a:prstGeom>
              </p:spPr>
            </p:pic>
            <p:pic>
              <p:nvPicPr>
                <p:cNvPr id="132" name="Graphic 131">
                  <a:extLst>
                    <a:ext uri="{FF2B5EF4-FFF2-40B4-BE49-F238E27FC236}">
                      <a16:creationId xmlns:a16="http://schemas.microsoft.com/office/drawing/2014/main" id="{FA3CD18B-E620-8FB8-B9B1-3D733BEDB9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13073550" y="3398292"/>
                  <a:ext cx="2312294" cy="4592474"/>
                </a:xfrm>
                <a:prstGeom prst="rect">
                  <a:avLst/>
                </a:prstGeom>
              </p:spPr>
            </p:pic>
          </p:grpSp>
        </p:grpSp>
        <p:grpSp>
          <p:nvGrpSpPr>
            <p:cNvPr id="76" name="Graphic 5">
              <a:extLst>
                <a:ext uri="{FF2B5EF4-FFF2-40B4-BE49-F238E27FC236}">
                  <a16:creationId xmlns:a16="http://schemas.microsoft.com/office/drawing/2014/main" id="{BF420627-2A2D-0B9C-CD53-32BA601738CE}"/>
                </a:ext>
              </a:extLst>
            </p:cNvPr>
            <p:cNvGrpSpPr/>
            <p:nvPr/>
          </p:nvGrpSpPr>
          <p:grpSpPr>
            <a:xfrm rot="17096485">
              <a:off x="-6289091" y="799971"/>
              <a:ext cx="2039454" cy="2103885"/>
              <a:chOff x="4071312" y="2489702"/>
              <a:chExt cx="3527293" cy="3638722"/>
            </a:xfrm>
            <a:noFill/>
          </p:grpSpPr>
          <p:sp>
            <p:nvSpPr>
              <p:cNvPr id="116" name="Freeform: Shape 115">
                <a:extLst>
                  <a:ext uri="{FF2B5EF4-FFF2-40B4-BE49-F238E27FC236}">
                    <a16:creationId xmlns:a16="http://schemas.microsoft.com/office/drawing/2014/main" id="{E4D1E399-2794-2BB7-3862-89FF1A200AB1}"/>
                  </a:ext>
                </a:extLst>
              </p:cNvPr>
              <p:cNvSpPr/>
              <p:nvPr/>
            </p:nvSpPr>
            <p:spPr>
              <a:xfrm>
                <a:off x="4071312" y="2489702"/>
                <a:ext cx="3259151" cy="3638722"/>
              </a:xfrm>
              <a:custGeom>
                <a:avLst/>
                <a:gdLst>
                  <a:gd name="connsiteX0" fmla="*/ 3079707 w 3259151"/>
                  <a:gd name="connsiteY0" fmla="*/ 3021953 h 3638722"/>
                  <a:gd name="connsiteX1" fmla="*/ 3132080 w 3259151"/>
                  <a:gd name="connsiteY1" fmla="*/ 1787369 h 3638722"/>
                  <a:gd name="connsiteX2" fmla="*/ 3107243 w 3259151"/>
                  <a:gd name="connsiteY2" fmla="*/ 829383 h 3638722"/>
                  <a:gd name="connsiteX3" fmla="*/ 1658848 w 3259151"/>
                  <a:gd name="connsiteY3" fmla="*/ 4990 h 3638722"/>
                  <a:gd name="connsiteX4" fmla="*/ 849418 w 3259151"/>
                  <a:gd name="connsiteY4" fmla="*/ 1005939 h 3638722"/>
                  <a:gd name="connsiteX5" fmla="*/ 4585 w 3259151"/>
                  <a:gd name="connsiteY5" fmla="*/ 2043526 h 3638722"/>
                  <a:gd name="connsiteX6" fmla="*/ 820725 w 3259151"/>
                  <a:gd name="connsiteY6" fmla="*/ 2918441 h 3638722"/>
                  <a:gd name="connsiteX7" fmla="*/ 2033249 w 3259151"/>
                  <a:gd name="connsiteY7" fmla="*/ 3633846 h 3638722"/>
                  <a:gd name="connsiteX8" fmla="*/ 3079785 w 3259151"/>
                  <a:gd name="connsiteY8" fmla="*/ 3022030 h 3638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9151" h="3638722">
                    <a:moveTo>
                      <a:pt x="3079707" y="3021953"/>
                    </a:moveTo>
                    <a:cubicBezTo>
                      <a:pt x="3412226" y="2666372"/>
                      <a:pt x="3192167" y="2234970"/>
                      <a:pt x="3132080" y="1787369"/>
                    </a:cubicBezTo>
                    <a:cubicBezTo>
                      <a:pt x="3085955" y="1443358"/>
                      <a:pt x="3380525" y="1084923"/>
                      <a:pt x="3107243" y="829383"/>
                    </a:cubicBezTo>
                    <a:cubicBezTo>
                      <a:pt x="2749194" y="494473"/>
                      <a:pt x="2109225" y="-58259"/>
                      <a:pt x="1658848" y="4990"/>
                    </a:cubicBezTo>
                    <a:cubicBezTo>
                      <a:pt x="1318153" y="52812"/>
                      <a:pt x="1102645" y="735127"/>
                      <a:pt x="849418" y="1005939"/>
                    </a:cubicBezTo>
                    <a:cubicBezTo>
                      <a:pt x="515743" y="1362755"/>
                      <a:pt x="-56967" y="1594538"/>
                      <a:pt x="4585" y="2043526"/>
                    </a:cubicBezTo>
                    <a:cubicBezTo>
                      <a:pt x="51559" y="2385918"/>
                      <a:pt x="548678" y="2663981"/>
                      <a:pt x="820725" y="2918441"/>
                    </a:cubicBezTo>
                    <a:cubicBezTo>
                      <a:pt x="1173298" y="3248183"/>
                      <a:pt x="1589043" y="3690075"/>
                      <a:pt x="2033249" y="3633846"/>
                    </a:cubicBezTo>
                    <a:cubicBezTo>
                      <a:pt x="2381349" y="3589726"/>
                      <a:pt x="2821390" y="3298397"/>
                      <a:pt x="3079785" y="3022030"/>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7" name="Freeform: Shape 116">
                <a:extLst>
                  <a:ext uri="{FF2B5EF4-FFF2-40B4-BE49-F238E27FC236}">
                    <a16:creationId xmlns:a16="http://schemas.microsoft.com/office/drawing/2014/main" id="{5E0E54AA-565C-59DA-E5A8-E5E2F0BB5E0D}"/>
                  </a:ext>
                </a:extLst>
              </p:cNvPr>
              <p:cNvSpPr/>
              <p:nvPr/>
            </p:nvSpPr>
            <p:spPr>
              <a:xfrm>
                <a:off x="4109618" y="2534620"/>
                <a:ext cx="3220782" cy="3579817"/>
              </a:xfrm>
              <a:custGeom>
                <a:avLst/>
                <a:gdLst>
                  <a:gd name="connsiteX0" fmla="*/ 791058 w 3220782"/>
                  <a:gd name="connsiteY0" fmla="*/ 2907154 h 3579817"/>
                  <a:gd name="connsiteX1" fmla="*/ 2002194 w 3220782"/>
                  <a:gd name="connsiteY1" fmla="*/ 3574659 h 3579817"/>
                  <a:gd name="connsiteX2" fmla="*/ 3028289 w 3220782"/>
                  <a:gd name="connsiteY2" fmla="*/ 2934613 h 3579817"/>
                  <a:gd name="connsiteX3" fmla="*/ 3129333 w 3220782"/>
                  <a:gd name="connsiteY3" fmla="*/ 1743455 h 3579817"/>
                  <a:gd name="connsiteX4" fmla="*/ 3052277 w 3220782"/>
                  <a:gd name="connsiteY4" fmla="*/ 731167 h 3579817"/>
                  <a:gd name="connsiteX5" fmla="*/ 1620928 w 3220782"/>
                  <a:gd name="connsiteY5" fmla="*/ 5581 h 3579817"/>
                  <a:gd name="connsiteX6" fmla="*/ 765913 w 3220782"/>
                  <a:gd name="connsiteY6" fmla="*/ 939888 h 3579817"/>
                  <a:gd name="connsiteX7" fmla="*/ 5000 w 3220782"/>
                  <a:gd name="connsiteY7" fmla="*/ 1991745 h 3579817"/>
                  <a:gd name="connsiteX8" fmla="*/ 791058 w 3220782"/>
                  <a:gd name="connsiteY8" fmla="*/ 2907231 h 3579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782" h="3579817">
                    <a:moveTo>
                      <a:pt x="791058" y="2907154"/>
                    </a:moveTo>
                    <a:cubicBezTo>
                      <a:pt x="1139775" y="3222549"/>
                      <a:pt x="1564312" y="3630426"/>
                      <a:pt x="2002194" y="3574659"/>
                    </a:cubicBezTo>
                    <a:cubicBezTo>
                      <a:pt x="2362558" y="3528688"/>
                      <a:pt x="2770743" y="3219772"/>
                      <a:pt x="3028289" y="2934613"/>
                    </a:cubicBezTo>
                    <a:cubicBezTo>
                      <a:pt x="3345767" y="2583197"/>
                      <a:pt x="3188417" y="2184113"/>
                      <a:pt x="3129333" y="1743455"/>
                    </a:cubicBezTo>
                    <a:cubicBezTo>
                      <a:pt x="3081433" y="1386485"/>
                      <a:pt x="3334968" y="986244"/>
                      <a:pt x="3052277" y="731167"/>
                    </a:cubicBezTo>
                    <a:cubicBezTo>
                      <a:pt x="2698624" y="412069"/>
                      <a:pt x="2063823" y="-56434"/>
                      <a:pt x="1620928" y="5581"/>
                    </a:cubicBezTo>
                    <a:cubicBezTo>
                      <a:pt x="1267198" y="54946"/>
                      <a:pt x="1018908" y="659665"/>
                      <a:pt x="765913" y="939888"/>
                    </a:cubicBezTo>
                    <a:cubicBezTo>
                      <a:pt x="447664" y="1292461"/>
                      <a:pt x="-55549" y="1549929"/>
                      <a:pt x="5000" y="1991745"/>
                    </a:cubicBezTo>
                    <a:cubicBezTo>
                      <a:pt x="53516" y="2346477"/>
                      <a:pt x="510218" y="2653234"/>
                      <a:pt x="791058" y="2907231"/>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8" name="Freeform: Shape 117">
                <a:extLst>
                  <a:ext uri="{FF2B5EF4-FFF2-40B4-BE49-F238E27FC236}">
                    <a16:creationId xmlns:a16="http://schemas.microsoft.com/office/drawing/2014/main" id="{8D56F15E-C6C7-96F9-9184-E77AB613698D}"/>
                  </a:ext>
                </a:extLst>
              </p:cNvPr>
              <p:cNvSpPr/>
              <p:nvPr/>
            </p:nvSpPr>
            <p:spPr>
              <a:xfrm>
                <a:off x="4147825" y="2579175"/>
                <a:ext cx="3187979" cy="3521387"/>
              </a:xfrm>
              <a:custGeom>
                <a:avLst/>
                <a:gdLst>
                  <a:gd name="connsiteX0" fmla="*/ 761567 w 3187979"/>
                  <a:gd name="connsiteY0" fmla="*/ 2896229 h 3521387"/>
                  <a:gd name="connsiteX1" fmla="*/ 1971315 w 3187979"/>
                  <a:gd name="connsiteY1" fmla="*/ 3515912 h 3521387"/>
                  <a:gd name="connsiteX2" fmla="*/ 2977047 w 3187979"/>
                  <a:gd name="connsiteY2" fmla="*/ 2847635 h 3521387"/>
                  <a:gd name="connsiteX3" fmla="*/ 3126683 w 3187979"/>
                  <a:gd name="connsiteY3" fmla="*/ 1699825 h 3521387"/>
                  <a:gd name="connsiteX4" fmla="*/ 2997409 w 3187979"/>
                  <a:gd name="connsiteY4" fmla="*/ 633236 h 3521387"/>
                  <a:gd name="connsiteX5" fmla="*/ 1583183 w 3187979"/>
                  <a:gd name="connsiteY5" fmla="*/ 6380 h 3521387"/>
                  <a:gd name="connsiteX6" fmla="*/ 682583 w 3187979"/>
                  <a:gd name="connsiteY6" fmla="*/ 874121 h 3521387"/>
                  <a:gd name="connsiteX7" fmla="*/ 5513 w 3187979"/>
                  <a:gd name="connsiteY7" fmla="*/ 1940171 h 3521387"/>
                  <a:gd name="connsiteX8" fmla="*/ 761567 w 3187979"/>
                  <a:gd name="connsiteY8" fmla="*/ 2896229 h 3521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87979" h="3521387">
                    <a:moveTo>
                      <a:pt x="761567" y="2896229"/>
                    </a:moveTo>
                    <a:cubicBezTo>
                      <a:pt x="1106195" y="3197508"/>
                      <a:pt x="1539681" y="3571139"/>
                      <a:pt x="1971315" y="3515912"/>
                    </a:cubicBezTo>
                    <a:cubicBezTo>
                      <a:pt x="2343865" y="3468090"/>
                      <a:pt x="2720426" y="3141742"/>
                      <a:pt x="2977047" y="2847635"/>
                    </a:cubicBezTo>
                    <a:cubicBezTo>
                      <a:pt x="3279715" y="2500770"/>
                      <a:pt x="3184842" y="2133542"/>
                      <a:pt x="3126683" y="1699825"/>
                    </a:cubicBezTo>
                    <a:cubicBezTo>
                      <a:pt x="3077087" y="1329975"/>
                      <a:pt x="3289665" y="887620"/>
                      <a:pt x="2997409" y="633236"/>
                    </a:cubicBezTo>
                    <a:cubicBezTo>
                      <a:pt x="2648539" y="329565"/>
                      <a:pt x="2018520" y="-54246"/>
                      <a:pt x="1583183" y="6380"/>
                    </a:cubicBezTo>
                    <a:cubicBezTo>
                      <a:pt x="1216418" y="57287"/>
                      <a:pt x="935115" y="584257"/>
                      <a:pt x="682583" y="874121"/>
                    </a:cubicBezTo>
                    <a:cubicBezTo>
                      <a:pt x="379529" y="1222066"/>
                      <a:pt x="-53879" y="1505683"/>
                      <a:pt x="5513" y="1940171"/>
                    </a:cubicBezTo>
                    <a:cubicBezTo>
                      <a:pt x="55572" y="2307322"/>
                      <a:pt x="471703" y="2642848"/>
                      <a:pt x="761567" y="289622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9" name="Freeform: Shape 118">
                <a:extLst>
                  <a:ext uri="{FF2B5EF4-FFF2-40B4-BE49-F238E27FC236}">
                    <a16:creationId xmlns:a16="http://schemas.microsoft.com/office/drawing/2014/main" id="{8DF748AE-9108-6EBD-612E-488AE285DBE2}"/>
                  </a:ext>
                </a:extLst>
              </p:cNvPr>
              <p:cNvSpPr/>
              <p:nvPr/>
            </p:nvSpPr>
            <p:spPr>
              <a:xfrm>
                <a:off x="4185926" y="2623531"/>
                <a:ext cx="3162650" cy="3463280"/>
              </a:xfrm>
              <a:custGeom>
                <a:avLst/>
                <a:gdLst>
                  <a:gd name="connsiteX0" fmla="*/ 732182 w 3162650"/>
                  <a:gd name="connsiteY0" fmla="*/ 2885579 h 3463280"/>
                  <a:gd name="connsiteX1" fmla="*/ 1940541 w 3162650"/>
                  <a:gd name="connsiteY1" fmla="*/ 3457440 h 3463280"/>
                  <a:gd name="connsiteX2" fmla="*/ 2925910 w 3162650"/>
                  <a:gd name="connsiteY2" fmla="*/ 2760933 h 3463280"/>
                  <a:gd name="connsiteX3" fmla="*/ 3124217 w 3162650"/>
                  <a:gd name="connsiteY3" fmla="*/ 1656549 h 3463280"/>
                  <a:gd name="connsiteX4" fmla="*/ 2942725 w 3162650"/>
                  <a:gd name="connsiteY4" fmla="*/ 535658 h 3463280"/>
                  <a:gd name="connsiteX5" fmla="*/ 1545622 w 3162650"/>
                  <a:gd name="connsiteY5" fmla="*/ 7609 h 3463280"/>
                  <a:gd name="connsiteX6" fmla="*/ 599436 w 3162650"/>
                  <a:gd name="connsiteY6" fmla="*/ 808708 h 3463280"/>
                  <a:gd name="connsiteX7" fmla="*/ 6210 w 3162650"/>
                  <a:gd name="connsiteY7" fmla="*/ 1888949 h 3463280"/>
                  <a:gd name="connsiteX8" fmla="*/ 732182 w 3162650"/>
                  <a:gd name="connsiteY8" fmla="*/ 2885579 h 346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62650" h="3463280">
                    <a:moveTo>
                      <a:pt x="732182" y="2885579"/>
                    </a:moveTo>
                    <a:cubicBezTo>
                      <a:pt x="1072413" y="3173052"/>
                      <a:pt x="1515232" y="3512050"/>
                      <a:pt x="1940541" y="3457440"/>
                    </a:cubicBezTo>
                    <a:cubicBezTo>
                      <a:pt x="2325355" y="3407689"/>
                      <a:pt x="2670370" y="3064218"/>
                      <a:pt x="2925910" y="2760933"/>
                    </a:cubicBezTo>
                    <a:cubicBezTo>
                      <a:pt x="3214077" y="2418850"/>
                      <a:pt x="3181450" y="2083246"/>
                      <a:pt x="3124217" y="1656549"/>
                    </a:cubicBezTo>
                    <a:cubicBezTo>
                      <a:pt x="3072847" y="1273817"/>
                      <a:pt x="3244776" y="789270"/>
                      <a:pt x="2942725" y="535658"/>
                    </a:cubicBezTo>
                    <a:cubicBezTo>
                      <a:pt x="2599022" y="247105"/>
                      <a:pt x="1973399" y="-51783"/>
                      <a:pt x="1545622" y="7609"/>
                    </a:cubicBezTo>
                    <a:cubicBezTo>
                      <a:pt x="1165821" y="60059"/>
                      <a:pt x="851352" y="508970"/>
                      <a:pt x="599436" y="808708"/>
                    </a:cubicBezTo>
                    <a:cubicBezTo>
                      <a:pt x="311192" y="1151639"/>
                      <a:pt x="-52025" y="1461712"/>
                      <a:pt x="6210" y="1888949"/>
                    </a:cubicBezTo>
                    <a:cubicBezTo>
                      <a:pt x="57888" y="2268441"/>
                      <a:pt x="433139" y="2632970"/>
                      <a:pt x="732182" y="2885579"/>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0" name="Freeform: Shape 119">
                <a:extLst>
                  <a:ext uri="{FF2B5EF4-FFF2-40B4-BE49-F238E27FC236}">
                    <a16:creationId xmlns:a16="http://schemas.microsoft.com/office/drawing/2014/main" id="{0E2F8B68-1A3B-DD13-97B4-7B4C179A39E8}"/>
                  </a:ext>
                </a:extLst>
              </p:cNvPr>
              <p:cNvSpPr/>
              <p:nvPr/>
            </p:nvSpPr>
            <p:spPr>
              <a:xfrm>
                <a:off x="4223622" y="2666959"/>
                <a:ext cx="3145783" cy="3406134"/>
              </a:xfrm>
              <a:custGeom>
                <a:avLst/>
                <a:gdLst>
                  <a:gd name="connsiteX0" fmla="*/ 703202 w 3145783"/>
                  <a:gd name="connsiteY0" fmla="*/ 2875858 h 3406134"/>
                  <a:gd name="connsiteX1" fmla="*/ 1910173 w 3145783"/>
                  <a:gd name="connsiteY1" fmla="*/ 3399820 h 3406134"/>
                  <a:gd name="connsiteX2" fmla="*/ 2875101 w 3145783"/>
                  <a:gd name="connsiteY2" fmla="*/ 2675082 h 3406134"/>
                  <a:gd name="connsiteX3" fmla="*/ 3122003 w 3145783"/>
                  <a:gd name="connsiteY3" fmla="*/ 1614047 h 3406134"/>
                  <a:gd name="connsiteX4" fmla="*/ 2888291 w 3145783"/>
                  <a:gd name="connsiteY4" fmla="*/ 438855 h 3406134"/>
                  <a:gd name="connsiteX5" fmla="*/ 1508312 w 3145783"/>
                  <a:gd name="connsiteY5" fmla="*/ 9612 h 3406134"/>
                  <a:gd name="connsiteX6" fmla="*/ 516541 w 3145783"/>
                  <a:gd name="connsiteY6" fmla="*/ 744146 h 3406134"/>
                  <a:gd name="connsiteX7" fmla="*/ 7234 w 3145783"/>
                  <a:gd name="connsiteY7" fmla="*/ 1838580 h 3406134"/>
                  <a:gd name="connsiteX8" fmla="*/ 703125 w 3145783"/>
                  <a:gd name="connsiteY8" fmla="*/ 2875858 h 3406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45783" h="3406134">
                    <a:moveTo>
                      <a:pt x="703202" y="2875858"/>
                    </a:moveTo>
                    <a:cubicBezTo>
                      <a:pt x="1038729" y="3149756"/>
                      <a:pt x="1491188" y="3453967"/>
                      <a:pt x="1910173" y="3399820"/>
                    </a:cubicBezTo>
                    <a:cubicBezTo>
                      <a:pt x="2307174" y="3348218"/>
                      <a:pt x="2620872" y="2987778"/>
                      <a:pt x="2875101" y="2675082"/>
                    </a:cubicBezTo>
                    <a:cubicBezTo>
                      <a:pt x="3149077" y="2338167"/>
                      <a:pt x="3178310" y="2033802"/>
                      <a:pt x="3122003" y="1614047"/>
                    </a:cubicBezTo>
                    <a:cubicBezTo>
                      <a:pt x="3068936" y="1218434"/>
                      <a:pt x="3200369" y="691464"/>
                      <a:pt x="2888291" y="438855"/>
                    </a:cubicBezTo>
                    <a:cubicBezTo>
                      <a:pt x="2549988" y="165034"/>
                      <a:pt x="1928530" y="-48546"/>
                      <a:pt x="1508312" y="9612"/>
                    </a:cubicBezTo>
                    <a:cubicBezTo>
                      <a:pt x="1115476" y="63605"/>
                      <a:pt x="767685" y="434304"/>
                      <a:pt x="516541" y="744146"/>
                    </a:cubicBezTo>
                    <a:cubicBezTo>
                      <a:pt x="242797" y="1081832"/>
                      <a:pt x="-49998" y="1418593"/>
                      <a:pt x="7234" y="1838580"/>
                    </a:cubicBezTo>
                    <a:cubicBezTo>
                      <a:pt x="60456" y="2230413"/>
                      <a:pt x="394749" y="2624098"/>
                      <a:pt x="703125" y="2875858"/>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1" name="Freeform: Shape 120">
                <a:extLst>
                  <a:ext uri="{FF2B5EF4-FFF2-40B4-BE49-F238E27FC236}">
                    <a16:creationId xmlns:a16="http://schemas.microsoft.com/office/drawing/2014/main" id="{AD0B5920-ED7B-CBEE-32CE-BA2F4B2CC5EC}"/>
                  </a:ext>
                </a:extLst>
              </p:cNvPr>
              <p:cNvSpPr/>
              <p:nvPr/>
            </p:nvSpPr>
            <p:spPr>
              <a:xfrm>
                <a:off x="4260986" y="2709255"/>
                <a:ext cx="3135893" cy="3350272"/>
              </a:xfrm>
              <a:custGeom>
                <a:avLst/>
                <a:gdLst>
                  <a:gd name="connsiteX0" fmla="*/ 674554 w 3135893"/>
                  <a:gd name="connsiteY0" fmla="*/ 2867269 h 3350272"/>
                  <a:gd name="connsiteX1" fmla="*/ 1880214 w 3135893"/>
                  <a:gd name="connsiteY1" fmla="*/ 3343408 h 3350272"/>
                  <a:gd name="connsiteX2" fmla="*/ 2824779 w 3135893"/>
                  <a:gd name="connsiteY2" fmla="*/ 2590440 h 3350272"/>
                  <a:gd name="connsiteX3" fmla="*/ 3120352 w 3135893"/>
                  <a:gd name="connsiteY3" fmla="*/ 1572830 h 3350272"/>
                  <a:gd name="connsiteX4" fmla="*/ 2834498 w 3135893"/>
                  <a:gd name="connsiteY4" fmla="*/ 343337 h 3350272"/>
                  <a:gd name="connsiteX5" fmla="*/ 1471565 w 3135893"/>
                  <a:gd name="connsiteY5" fmla="*/ 12824 h 3350272"/>
                  <a:gd name="connsiteX6" fmla="*/ 434209 w 3135893"/>
                  <a:gd name="connsiteY6" fmla="*/ 680715 h 3350272"/>
                  <a:gd name="connsiteX7" fmla="*/ 8746 w 3135893"/>
                  <a:gd name="connsiteY7" fmla="*/ 1789341 h 3350272"/>
                  <a:gd name="connsiteX8" fmla="*/ 674631 w 3135893"/>
                  <a:gd name="connsiteY8" fmla="*/ 2867192 h 3350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893" h="3350272">
                    <a:moveTo>
                      <a:pt x="674554" y="2867269"/>
                    </a:moveTo>
                    <a:cubicBezTo>
                      <a:pt x="1005144" y="3127900"/>
                      <a:pt x="1467477" y="3396938"/>
                      <a:pt x="1880214" y="3343408"/>
                    </a:cubicBezTo>
                    <a:cubicBezTo>
                      <a:pt x="2289402" y="3289956"/>
                      <a:pt x="2572016" y="2912777"/>
                      <a:pt x="2824779" y="2590440"/>
                    </a:cubicBezTo>
                    <a:cubicBezTo>
                      <a:pt x="3084794" y="2258847"/>
                      <a:pt x="3175656" y="1985567"/>
                      <a:pt x="3120352" y="1572830"/>
                    </a:cubicBezTo>
                    <a:cubicBezTo>
                      <a:pt x="3065587" y="1164336"/>
                      <a:pt x="3156758" y="594635"/>
                      <a:pt x="2834498" y="343337"/>
                    </a:cubicBezTo>
                    <a:cubicBezTo>
                      <a:pt x="2512238" y="92039"/>
                      <a:pt x="1884302" y="-44023"/>
                      <a:pt x="1471565" y="12824"/>
                    </a:cubicBezTo>
                    <a:cubicBezTo>
                      <a:pt x="1065694" y="68359"/>
                      <a:pt x="684273" y="360692"/>
                      <a:pt x="434209" y="680715"/>
                    </a:cubicBezTo>
                    <a:cubicBezTo>
                      <a:pt x="174658" y="1012848"/>
                      <a:pt x="-47330" y="1376605"/>
                      <a:pt x="8746" y="1789341"/>
                    </a:cubicBezTo>
                    <a:cubicBezTo>
                      <a:pt x="63510" y="2193593"/>
                      <a:pt x="356691" y="2616588"/>
                      <a:pt x="674631" y="286719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2" name="Freeform: Shape 121">
                <a:extLst>
                  <a:ext uri="{FF2B5EF4-FFF2-40B4-BE49-F238E27FC236}">
                    <a16:creationId xmlns:a16="http://schemas.microsoft.com/office/drawing/2014/main" id="{7E79D8D9-7F32-786A-26CB-8B210AB88EF8}"/>
                  </a:ext>
                </a:extLst>
              </p:cNvPr>
              <p:cNvSpPr/>
              <p:nvPr/>
            </p:nvSpPr>
            <p:spPr>
              <a:xfrm>
                <a:off x="4297185" y="2745782"/>
                <a:ext cx="3130741" cy="3300265"/>
              </a:xfrm>
              <a:custGeom>
                <a:avLst/>
                <a:gdLst>
                  <a:gd name="connsiteX0" fmla="*/ 647071 w 3130741"/>
                  <a:gd name="connsiteY0" fmla="*/ 2864372 h 3300265"/>
                  <a:gd name="connsiteX1" fmla="*/ 1851342 w 3130741"/>
                  <a:gd name="connsiteY1" fmla="*/ 3292689 h 3300265"/>
                  <a:gd name="connsiteX2" fmla="*/ 2775545 w 3130741"/>
                  <a:gd name="connsiteY2" fmla="*/ 2511491 h 3300265"/>
                  <a:gd name="connsiteX3" fmla="*/ 3119711 w 3130741"/>
                  <a:gd name="connsiteY3" fmla="*/ 1537229 h 3300265"/>
                  <a:gd name="connsiteX4" fmla="*/ 2781639 w 3130741"/>
                  <a:gd name="connsiteY4" fmla="*/ 253435 h 3300265"/>
                  <a:gd name="connsiteX5" fmla="*/ 1435829 w 3130741"/>
                  <a:gd name="connsiteY5" fmla="*/ 21729 h 3300265"/>
                  <a:gd name="connsiteX6" fmla="*/ 352887 w 3130741"/>
                  <a:gd name="connsiteY6" fmla="*/ 622977 h 3300265"/>
                  <a:gd name="connsiteX7" fmla="*/ 11267 w 3130741"/>
                  <a:gd name="connsiteY7" fmla="*/ 1745873 h 3300265"/>
                  <a:gd name="connsiteX8" fmla="*/ 647071 w 3130741"/>
                  <a:gd name="connsiteY8" fmla="*/ 2864295 h 330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0741" h="3300265">
                    <a:moveTo>
                      <a:pt x="647071" y="2864372"/>
                    </a:moveTo>
                    <a:cubicBezTo>
                      <a:pt x="972571" y="3111968"/>
                      <a:pt x="1444853" y="3345679"/>
                      <a:pt x="1851342" y="3292689"/>
                    </a:cubicBezTo>
                    <a:cubicBezTo>
                      <a:pt x="2272795" y="3237385"/>
                      <a:pt x="2524556" y="2843624"/>
                      <a:pt x="2775545" y="2511491"/>
                    </a:cubicBezTo>
                    <a:cubicBezTo>
                      <a:pt x="3021907" y="2185529"/>
                      <a:pt x="3174166" y="1943024"/>
                      <a:pt x="3119711" y="1537229"/>
                    </a:cubicBezTo>
                    <a:cubicBezTo>
                      <a:pt x="3063172" y="1115777"/>
                      <a:pt x="3114388" y="503190"/>
                      <a:pt x="2781639" y="253435"/>
                    </a:cubicBezTo>
                    <a:cubicBezTo>
                      <a:pt x="2455059" y="8308"/>
                      <a:pt x="1841007" y="-33884"/>
                      <a:pt x="1435829" y="21729"/>
                    </a:cubicBezTo>
                    <a:cubicBezTo>
                      <a:pt x="1016845" y="78884"/>
                      <a:pt x="601640" y="292464"/>
                      <a:pt x="352887" y="622977"/>
                    </a:cubicBezTo>
                    <a:cubicBezTo>
                      <a:pt x="107297" y="949325"/>
                      <a:pt x="-43651" y="1340387"/>
                      <a:pt x="11267" y="1745873"/>
                    </a:cubicBezTo>
                    <a:cubicBezTo>
                      <a:pt x="67574" y="2162466"/>
                      <a:pt x="319412" y="2615080"/>
                      <a:pt x="647071" y="286429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3" name="Freeform: Shape 122">
                <a:extLst>
                  <a:ext uri="{FF2B5EF4-FFF2-40B4-BE49-F238E27FC236}">
                    <a16:creationId xmlns:a16="http://schemas.microsoft.com/office/drawing/2014/main" id="{D900399C-7528-5F74-3F3B-82DCE86A7E7C}"/>
                  </a:ext>
                </a:extLst>
              </p:cNvPr>
              <p:cNvSpPr/>
              <p:nvPr/>
            </p:nvSpPr>
            <p:spPr>
              <a:xfrm>
                <a:off x="4331073" y="2769810"/>
                <a:ext cx="3129679" cy="3263042"/>
              </a:xfrm>
              <a:custGeom>
                <a:avLst/>
                <a:gdLst>
                  <a:gd name="connsiteX0" fmla="*/ 621899 w 3129679"/>
                  <a:gd name="connsiteY0" fmla="*/ 2874051 h 3263042"/>
                  <a:gd name="connsiteX1" fmla="*/ 1824782 w 3129679"/>
                  <a:gd name="connsiteY1" fmla="*/ 3254546 h 3263042"/>
                  <a:gd name="connsiteX2" fmla="*/ 2728544 w 3129679"/>
                  <a:gd name="connsiteY2" fmla="*/ 2445116 h 3263042"/>
                  <a:gd name="connsiteX3" fmla="*/ 3121380 w 3129679"/>
                  <a:gd name="connsiteY3" fmla="*/ 1514281 h 3263042"/>
                  <a:gd name="connsiteX4" fmla="*/ 2731090 w 3129679"/>
                  <a:gd name="connsiteY4" fmla="*/ 176262 h 3263042"/>
                  <a:gd name="connsiteX5" fmla="*/ 1402404 w 3129679"/>
                  <a:gd name="connsiteY5" fmla="*/ 43363 h 3263042"/>
                  <a:gd name="connsiteX6" fmla="*/ 273877 w 3129679"/>
                  <a:gd name="connsiteY6" fmla="*/ 578045 h 3263042"/>
                  <a:gd name="connsiteX7" fmla="*/ 16177 w 3129679"/>
                  <a:gd name="connsiteY7" fmla="*/ 1715134 h 3263042"/>
                  <a:gd name="connsiteX8" fmla="*/ 621899 w 3129679"/>
                  <a:gd name="connsiteY8" fmla="*/ 2874205 h 3263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29679" h="3263042">
                    <a:moveTo>
                      <a:pt x="621899" y="2874051"/>
                    </a:moveTo>
                    <a:cubicBezTo>
                      <a:pt x="941999" y="3108842"/>
                      <a:pt x="1424618" y="3306996"/>
                      <a:pt x="1824782" y="3254546"/>
                    </a:cubicBezTo>
                    <a:cubicBezTo>
                      <a:pt x="2258421" y="3197313"/>
                      <a:pt x="2479637" y="2787277"/>
                      <a:pt x="2728544" y="2445116"/>
                    </a:cubicBezTo>
                    <a:cubicBezTo>
                      <a:pt x="2961485" y="2124939"/>
                      <a:pt x="3174833" y="1913056"/>
                      <a:pt x="3121380" y="1514281"/>
                    </a:cubicBezTo>
                    <a:cubicBezTo>
                      <a:pt x="3063145" y="1079947"/>
                      <a:pt x="3074561" y="424089"/>
                      <a:pt x="2731090" y="176262"/>
                    </a:cubicBezTo>
                    <a:cubicBezTo>
                      <a:pt x="2410681" y="-54982"/>
                      <a:pt x="1800022" y="-10939"/>
                      <a:pt x="1402404" y="43363"/>
                    </a:cubicBezTo>
                    <a:cubicBezTo>
                      <a:pt x="970384" y="102060"/>
                      <a:pt x="521009" y="236734"/>
                      <a:pt x="273877" y="578045"/>
                    </a:cubicBezTo>
                    <a:cubicBezTo>
                      <a:pt x="41862" y="898377"/>
                      <a:pt x="-37739" y="1316898"/>
                      <a:pt x="16177" y="1715134"/>
                    </a:cubicBezTo>
                    <a:cubicBezTo>
                      <a:pt x="74026" y="2144068"/>
                      <a:pt x="284289" y="2626532"/>
                      <a:pt x="621899" y="2874205"/>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4" name="Freeform: Shape 123">
                <a:extLst>
                  <a:ext uri="{FF2B5EF4-FFF2-40B4-BE49-F238E27FC236}">
                    <a16:creationId xmlns:a16="http://schemas.microsoft.com/office/drawing/2014/main" id="{70007EEA-49DE-FD5D-8449-0A981F32AF0D}"/>
                  </a:ext>
                </a:extLst>
              </p:cNvPr>
              <p:cNvSpPr/>
              <p:nvPr/>
            </p:nvSpPr>
            <p:spPr>
              <a:xfrm>
                <a:off x="4358871" y="2771233"/>
                <a:ext cx="3135688" cy="3248662"/>
              </a:xfrm>
              <a:custGeom>
                <a:avLst/>
                <a:gdLst>
                  <a:gd name="connsiteX0" fmla="*/ 602817 w 3135688"/>
                  <a:gd name="connsiteY0" fmla="*/ 2906335 h 3248662"/>
                  <a:gd name="connsiteX1" fmla="*/ 1804311 w 3135688"/>
                  <a:gd name="connsiteY1" fmla="*/ 3238930 h 3248662"/>
                  <a:gd name="connsiteX2" fmla="*/ 2687711 w 3135688"/>
                  <a:gd name="connsiteY2" fmla="*/ 2401271 h 3248662"/>
                  <a:gd name="connsiteX3" fmla="*/ 3129140 w 3135688"/>
                  <a:gd name="connsiteY3" fmla="*/ 1513860 h 3248662"/>
                  <a:gd name="connsiteX4" fmla="*/ 2686631 w 3135688"/>
                  <a:gd name="connsiteY4" fmla="*/ 121540 h 3248662"/>
                  <a:gd name="connsiteX5" fmla="*/ 1375068 w 3135688"/>
                  <a:gd name="connsiteY5" fmla="*/ 87448 h 3248662"/>
                  <a:gd name="connsiteX6" fmla="*/ 200956 w 3135688"/>
                  <a:gd name="connsiteY6" fmla="*/ 555488 h 3248662"/>
                  <a:gd name="connsiteX7" fmla="*/ 27099 w 3135688"/>
                  <a:gd name="connsiteY7" fmla="*/ 1706769 h 3248662"/>
                  <a:gd name="connsiteX8" fmla="*/ 602817 w 3135688"/>
                  <a:gd name="connsiteY8" fmla="*/ 2906412 h 3248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35688" h="3248662">
                    <a:moveTo>
                      <a:pt x="602817" y="2906335"/>
                    </a:moveTo>
                    <a:cubicBezTo>
                      <a:pt x="917441" y="3128631"/>
                      <a:pt x="1410472" y="3290840"/>
                      <a:pt x="1804311" y="3238930"/>
                    </a:cubicBezTo>
                    <a:cubicBezTo>
                      <a:pt x="2250214" y="3179847"/>
                      <a:pt x="2441195" y="2753612"/>
                      <a:pt x="2687711" y="2401271"/>
                    </a:cubicBezTo>
                    <a:cubicBezTo>
                      <a:pt x="2907538" y="2087032"/>
                      <a:pt x="3181668" y="1905617"/>
                      <a:pt x="3129140" y="1513860"/>
                    </a:cubicBezTo>
                    <a:cubicBezTo>
                      <a:pt x="3069209" y="1066646"/>
                      <a:pt x="3040978" y="367208"/>
                      <a:pt x="2686631" y="121540"/>
                    </a:cubicBezTo>
                    <a:cubicBezTo>
                      <a:pt x="2372624" y="-96128"/>
                      <a:pt x="1765128" y="34381"/>
                      <a:pt x="1375068" y="87448"/>
                    </a:cubicBezTo>
                    <a:cubicBezTo>
                      <a:pt x="930013" y="147688"/>
                      <a:pt x="446083" y="203301"/>
                      <a:pt x="200956" y="555488"/>
                    </a:cubicBezTo>
                    <a:cubicBezTo>
                      <a:pt x="-17715" y="869649"/>
                      <a:pt x="-25660" y="1315784"/>
                      <a:pt x="27099" y="1706769"/>
                    </a:cubicBezTo>
                    <a:cubicBezTo>
                      <a:pt x="86568" y="2148122"/>
                      <a:pt x="255026" y="2660667"/>
                      <a:pt x="602817" y="2906412"/>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5" name="Freeform: Shape 124">
                <a:extLst>
                  <a:ext uri="{FF2B5EF4-FFF2-40B4-BE49-F238E27FC236}">
                    <a16:creationId xmlns:a16="http://schemas.microsoft.com/office/drawing/2014/main" id="{E950C775-891D-F747-A09E-E99E96627663}"/>
                  </a:ext>
                </a:extLst>
              </p:cNvPr>
              <p:cNvSpPr/>
              <p:nvPr/>
            </p:nvSpPr>
            <p:spPr>
              <a:xfrm>
                <a:off x="4372952" y="2753381"/>
                <a:ext cx="3156027" cy="3254119"/>
              </a:xfrm>
              <a:custGeom>
                <a:avLst/>
                <a:gdLst>
                  <a:gd name="connsiteX0" fmla="*/ 597452 w 3156027"/>
                  <a:gd name="connsiteY0" fmla="*/ 2957894 h 3254119"/>
                  <a:gd name="connsiteX1" fmla="*/ 1797558 w 3156027"/>
                  <a:gd name="connsiteY1" fmla="*/ 3242667 h 3254119"/>
                  <a:gd name="connsiteX2" fmla="*/ 2660594 w 3156027"/>
                  <a:gd name="connsiteY2" fmla="*/ 2376700 h 3254119"/>
                  <a:gd name="connsiteX3" fmla="*/ 3150695 w 3156027"/>
                  <a:gd name="connsiteY3" fmla="*/ 1532638 h 3254119"/>
                  <a:gd name="connsiteX4" fmla="*/ 2655966 w 3156027"/>
                  <a:gd name="connsiteY4" fmla="*/ 86017 h 3254119"/>
                  <a:gd name="connsiteX5" fmla="*/ 1361450 w 3156027"/>
                  <a:gd name="connsiteY5" fmla="*/ 150654 h 3254119"/>
                  <a:gd name="connsiteX6" fmla="*/ 141752 w 3156027"/>
                  <a:gd name="connsiteY6" fmla="*/ 552129 h 3254119"/>
                  <a:gd name="connsiteX7" fmla="*/ 51738 w 3156027"/>
                  <a:gd name="connsiteY7" fmla="*/ 1717602 h 3254119"/>
                  <a:gd name="connsiteX8" fmla="*/ 597374 w 3156027"/>
                  <a:gd name="connsiteY8" fmla="*/ 2957816 h 3254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56027" h="3254119">
                    <a:moveTo>
                      <a:pt x="597452" y="2957894"/>
                    </a:moveTo>
                    <a:cubicBezTo>
                      <a:pt x="906445" y="3167925"/>
                      <a:pt x="1410044" y="3294037"/>
                      <a:pt x="1797558" y="3242667"/>
                    </a:cubicBezTo>
                    <a:cubicBezTo>
                      <a:pt x="2255648" y="3181732"/>
                      <a:pt x="2416778" y="2739608"/>
                      <a:pt x="2660594" y="2376700"/>
                    </a:cubicBezTo>
                    <a:cubicBezTo>
                      <a:pt x="2867541" y="2068555"/>
                      <a:pt x="3202297" y="1917452"/>
                      <a:pt x="3150695" y="1532638"/>
                    </a:cubicBezTo>
                    <a:cubicBezTo>
                      <a:pt x="3088989" y="1072542"/>
                      <a:pt x="3021574" y="329061"/>
                      <a:pt x="2655966" y="86017"/>
                    </a:cubicBezTo>
                    <a:cubicBezTo>
                      <a:pt x="2348516" y="-118385"/>
                      <a:pt x="1744028" y="98898"/>
                      <a:pt x="1361450" y="150654"/>
                    </a:cubicBezTo>
                    <a:cubicBezTo>
                      <a:pt x="903359" y="212437"/>
                      <a:pt x="384566" y="188680"/>
                      <a:pt x="141752" y="552129"/>
                    </a:cubicBezTo>
                    <a:cubicBezTo>
                      <a:pt x="-63883" y="859965"/>
                      <a:pt x="60" y="1333867"/>
                      <a:pt x="51738" y="1717602"/>
                    </a:cubicBezTo>
                    <a:cubicBezTo>
                      <a:pt x="112750" y="2171296"/>
                      <a:pt x="239248" y="2714386"/>
                      <a:pt x="597374" y="295781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6" name="Freeform: Shape 125">
                <a:extLst>
                  <a:ext uri="{FF2B5EF4-FFF2-40B4-BE49-F238E27FC236}">
                    <a16:creationId xmlns:a16="http://schemas.microsoft.com/office/drawing/2014/main" id="{39DA05DE-5FFD-186F-53A7-68228189A9FB}"/>
                  </a:ext>
                </a:extLst>
              </p:cNvPr>
              <p:cNvSpPr/>
              <p:nvPr/>
            </p:nvSpPr>
            <p:spPr>
              <a:xfrm>
                <a:off x="4369454" y="2723578"/>
                <a:ext cx="3194199" cy="3272228"/>
              </a:xfrm>
              <a:custGeom>
                <a:avLst/>
                <a:gdLst>
                  <a:gd name="connsiteX0" fmla="*/ 609666 w 3194199"/>
                  <a:gd name="connsiteY0" fmla="*/ 3021327 h 3272228"/>
                  <a:gd name="connsiteX1" fmla="*/ 1808461 w 3194199"/>
                  <a:gd name="connsiteY1" fmla="*/ 3258278 h 3272228"/>
                  <a:gd name="connsiteX2" fmla="*/ 2651057 w 3194199"/>
                  <a:gd name="connsiteY2" fmla="*/ 2364080 h 3272228"/>
                  <a:gd name="connsiteX3" fmla="*/ 3189751 w 3194199"/>
                  <a:gd name="connsiteY3" fmla="*/ 1563444 h 3272228"/>
                  <a:gd name="connsiteX4" fmla="*/ 2642804 w 3194199"/>
                  <a:gd name="connsiteY4" fmla="*/ 62522 h 3272228"/>
                  <a:gd name="connsiteX5" fmla="*/ 1365411 w 3194199"/>
                  <a:gd name="connsiteY5" fmla="*/ 225965 h 3272228"/>
                  <a:gd name="connsiteX6" fmla="*/ 100128 w 3194199"/>
                  <a:gd name="connsiteY6" fmla="*/ 560798 h 3272228"/>
                  <a:gd name="connsiteX7" fmla="*/ 94034 w 3194199"/>
                  <a:gd name="connsiteY7" fmla="*/ 1740540 h 3272228"/>
                  <a:gd name="connsiteX8" fmla="*/ 609589 w 3194199"/>
                  <a:gd name="connsiteY8" fmla="*/ 3021327 h 327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94199" h="3272228">
                    <a:moveTo>
                      <a:pt x="609666" y="3021327"/>
                    </a:moveTo>
                    <a:cubicBezTo>
                      <a:pt x="912874" y="3219326"/>
                      <a:pt x="1427194" y="3309031"/>
                      <a:pt x="1808461" y="3258278"/>
                    </a:cubicBezTo>
                    <a:cubicBezTo>
                      <a:pt x="2278815" y="3195492"/>
                      <a:pt x="2410481" y="2737710"/>
                      <a:pt x="2651057" y="2364080"/>
                    </a:cubicBezTo>
                    <a:cubicBezTo>
                      <a:pt x="2845431" y="2062183"/>
                      <a:pt x="3240427" y="1941240"/>
                      <a:pt x="3189751" y="1563444"/>
                    </a:cubicBezTo>
                    <a:cubicBezTo>
                      <a:pt x="3126348" y="1090390"/>
                      <a:pt x="3019828" y="302481"/>
                      <a:pt x="2642804" y="62522"/>
                    </a:cubicBezTo>
                    <a:cubicBezTo>
                      <a:pt x="2342064" y="-128844"/>
                      <a:pt x="1740430" y="175444"/>
                      <a:pt x="1365411" y="225965"/>
                    </a:cubicBezTo>
                    <a:cubicBezTo>
                      <a:pt x="894285" y="289291"/>
                      <a:pt x="340087" y="185934"/>
                      <a:pt x="100128" y="560798"/>
                    </a:cubicBezTo>
                    <a:cubicBezTo>
                      <a:pt x="-92781" y="862155"/>
                      <a:pt x="43435" y="1364056"/>
                      <a:pt x="94034" y="1740540"/>
                    </a:cubicBezTo>
                    <a:cubicBezTo>
                      <a:pt x="156589" y="2206653"/>
                      <a:pt x="240972" y="2780596"/>
                      <a:pt x="609589" y="3021327"/>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7" name="Freeform: Shape 126">
                <a:extLst>
                  <a:ext uri="{FF2B5EF4-FFF2-40B4-BE49-F238E27FC236}">
                    <a16:creationId xmlns:a16="http://schemas.microsoft.com/office/drawing/2014/main" id="{5C17A94D-76E3-DA75-4ACC-4AF864C4AD6A}"/>
                  </a:ext>
                </a:extLst>
              </p:cNvPr>
              <p:cNvSpPr/>
              <p:nvPr/>
            </p:nvSpPr>
            <p:spPr>
              <a:xfrm>
                <a:off x="4352455" y="2686397"/>
                <a:ext cx="3246150" cy="3299210"/>
              </a:xfrm>
              <a:custGeom>
                <a:avLst/>
                <a:gdLst>
                  <a:gd name="connsiteX0" fmla="*/ 1832787 w 3246150"/>
                  <a:gd name="connsiteY0" fmla="*/ 3281344 h 3299210"/>
                  <a:gd name="connsiteX1" fmla="*/ 2655021 w 3246150"/>
                  <a:gd name="connsiteY1" fmla="*/ 2358915 h 3299210"/>
                  <a:gd name="connsiteX2" fmla="*/ 3242385 w 3246150"/>
                  <a:gd name="connsiteY2" fmla="*/ 1601628 h 3299210"/>
                  <a:gd name="connsiteX3" fmla="*/ 2643296 w 3246150"/>
                  <a:gd name="connsiteY3" fmla="*/ 46404 h 3299210"/>
                  <a:gd name="connsiteX4" fmla="*/ 1383027 w 3246150"/>
                  <a:gd name="connsiteY4" fmla="*/ 308655 h 3299210"/>
                  <a:gd name="connsiteX5" fmla="*/ 72158 w 3246150"/>
                  <a:gd name="connsiteY5" fmla="*/ 576844 h 3299210"/>
                  <a:gd name="connsiteX6" fmla="*/ 149908 w 3246150"/>
                  <a:gd name="connsiteY6" fmla="*/ 1770779 h 3299210"/>
                  <a:gd name="connsiteX7" fmla="*/ 635458 w 3246150"/>
                  <a:gd name="connsiteY7" fmla="*/ 3092214 h 3299210"/>
                  <a:gd name="connsiteX8" fmla="*/ 1832864 w 3246150"/>
                  <a:gd name="connsiteY8" fmla="*/ 3281266 h 3299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6150" h="3299210">
                    <a:moveTo>
                      <a:pt x="1832787" y="3281344"/>
                    </a:moveTo>
                    <a:cubicBezTo>
                      <a:pt x="2315329" y="3216707"/>
                      <a:pt x="2418069" y="2743421"/>
                      <a:pt x="2655021" y="2358915"/>
                    </a:cubicBezTo>
                    <a:cubicBezTo>
                      <a:pt x="2837131" y="2063420"/>
                      <a:pt x="3292059" y="1972558"/>
                      <a:pt x="3242385" y="1601628"/>
                    </a:cubicBezTo>
                    <a:cubicBezTo>
                      <a:pt x="3177285" y="1115693"/>
                      <a:pt x="3031967" y="282661"/>
                      <a:pt x="2643296" y="46404"/>
                    </a:cubicBezTo>
                    <a:cubicBezTo>
                      <a:pt x="2349344" y="-132312"/>
                      <a:pt x="1750487" y="259367"/>
                      <a:pt x="1383027" y="308655"/>
                    </a:cubicBezTo>
                    <a:cubicBezTo>
                      <a:pt x="898866" y="373523"/>
                      <a:pt x="308801" y="190333"/>
                      <a:pt x="72158" y="576844"/>
                    </a:cubicBezTo>
                    <a:cubicBezTo>
                      <a:pt x="-108255" y="871568"/>
                      <a:pt x="100466" y="1401546"/>
                      <a:pt x="149908" y="1770779"/>
                    </a:cubicBezTo>
                    <a:cubicBezTo>
                      <a:pt x="214005" y="2249233"/>
                      <a:pt x="255965" y="2854492"/>
                      <a:pt x="635458" y="3092214"/>
                    </a:cubicBezTo>
                    <a:cubicBezTo>
                      <a:pt x="932804" y="3278490"/>
                      <a:pt x="1457845" y="3331557"/>
                      <a:pt x="1832864" y="3281266"/>
                    </a:cubicBezTo>
                    <a:close/>
                  </a:path>
                </a:pathLst>
              </a:custGeom>
              <a:ln w="3175" cap="flat">
                <a:gradFill>
                  <a:gsLst>
                    <a:gs pos="25000">
                      <a:schemeClr val="accent5">
                        <a:alpha val="0"/>
                      </a:schemeClr>
                    </a:gs>
                    <a:gs pos="75000">
                      <a:srgbClr val="C940AE">
                        <a:alpha val="0"/>
                      </a:srgbClr>
                    </a:gs>
                    <a:gs pos="50000">
                      <a:srgbClr val="D44690">
                        <a:alpha val="50000"/>
                      </a:srgbClr>
                    </a:gs>
                    <a:gs pos="0">
                      <a:schemeClr val="accent6">
                        <a:lumMod val="60000"/>
                        <a:lumOff val="40000"/>
                      </a:schemeClr>
                    </a:gs>
                    <a:gs pos="100000">
                      <a:schemeClr val="accent6">
                        <a:alpha val="50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7" name="Graphic 5">
              <a:extLst>
                <a:ext uri="{FF2B5EF4-FFF2-40B4-BE49-F238E27FC236}">
                  <a16:creationId xmlns:a16="http://schemas.microsoft.com/office/drawing/2014/main" id="{78B9B6D7-E961-53C7-960C-A8738CF241D4}"/>
                </a:ext>
              </a:extLst>
            </p:cNvPr>
            <p:cNvGrpSpPr/>
            <p:nvPr/>
          </p:nvGrpSpPr>
          <p:grpSpPr>
            <a:xfrm rot="1530955">
              <a:off x="-6413599" y="569189"/>
              <a:ext cx="2476400" cy="2415487"/>
              <a:chOff x="4270587" y="2574268"/>
              <a:chExt cx="3544376" cy="3457192"/>
            </a:xfrm>
            <a:noFill/>
          </p:grpSpPr>
          <p:sp>
            <p:nvSpPr>
              <p:cNvPr id="104" name="Freeform: Shape 103">
                <a:extLst>
                  <a:ext uri="{FF2B5EF4-FFF2-40B4-BE49-F238E27FC236}">
                    <a16:creationId xmlns:a16="http://schemas.microsoft.com/office/drawing/2014/main" id="{D990EAEF-8BB3-0467-5C67-C8D2C6167750}"/>
                  </a:ext>
                </a:extLst>
              </p:cNvPr>
              <p:cNvSpPr/>
              <p:nvPr/>
            </p:nvSpPr>
            <p:spPr>
              <a:xfrm>
                <a:off x="4270587" y="2606803"/>
                <a:ext cx="3544376" cy="3424657"/>
              </a:xfrm>
              <a:custGeom>
                <a:avLst/>
                <a:gdLst>
                  <a:gd name="connsiteX0" fmla="*/ 3338832 w 3544376"/>
                  <a:gd name="connsiteY0" fmla="*/ 932573 h 3424657"/>
                  <a:gd name="connsiteX1" fmla="*/ 2419102 w 3544376"/>
                  <a:gd name="connsiteY1" fmla="*/ 117205 h 3424657"/>
                  <a:gd name="connsiteX2" fmla="*/ 1318575 w 3544376"/>
                  <a:gd name="connsiteY2" fmla="*/ 80027 h 3424657"/>
                  <a:gd name="connsiteX3" fmla="*/ 8709 w 3544376"/>
                  <a:gd name="connsiteY3" fmla="*/ 1110518 h 3424657"/>
                  <a:gd name="connsiteX4" fmla="*/ 630398 w 3544376"/>
                  <a:gd name="connsiteY4" fmla="*/ 2237733 h 3424657"/>
                  <a:gd name="connsiteX5" fmla="*/ 1272758 w 3544376"/>
                  <a:gd name="connsiteY5" fmla="*/ 3411536 h 3424657"/>
                  <a:gd name="connsiteX6" fmla="*/ 2390872 w 3544376"/>
                  <a:gd name="connsiteY6" fmla="*/ 2985687 h 3424657"/>
                  <a:gd name="connsiteX7" fmla="*/ 3510760 w 3544376"/>
                  <a:gd name="connsiteY7" fmla="*/ 2132601 h 3424657"/>
                  <a:gd name="connsiteX8" fmla="*/ 3338908 w 3544376"/>
                  <a:gd name="connsiteY8" fmla="*/ 932650 h 3424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44376" h="3424657">
                    <a:moveTo>
                      <a:pt x="3338832" y="932573"/>
                    </a:moveTo>
                    <a:cubicBezTo>
                      <a:pt x="3134970" y="490449"/>
                      <a:pt x="2856290" y="230435"/>
                      <a:pt x="2419102" y="117205"/>
                    </a:cubicBezTo>
                    <a:cubicBezTo>
                      <a:pt x="2083036" y="30199"/>
                      <a:pt x="1658344" y="-76630"/>
                      <a:pt x="1318575" y="80027"/>
                    </a:cubicBezTo>
                    <a:cubicBezTo>
                      <a:pt x="873365" y="285354"/>
                      <a:pt x="120088" y="669551"/>
                      <a:pt x="8709" y="1110518"/>
                    </a:cubicBezTo>
                    <a:cubicBezTo>
                      <a:pt x="-75520" y="1444039"/>
                      <a:pt x="475130" y="1900972"/>
                      <a:pt x="630398" y="2237733"/>
                    </a:cubicBezTo>
                    <a:cubicBezTo>
                      <a:pt x="834953" y="2681323"/>
                      <a:pt x="833642" y="3299231"/>
                      <a:pt x="1272758" y="3411536"/>
                    </a:cubicBezTo>
                    <a:cubicBezTo>
                      <a:pt x="1607591" y="3497153"/>
                      <a:pt x="2052568" y="3141650"/>
                      <a:pt x="2390872" y="2985687"/>
                    </a:cubicBezTo>
                    <a:cubicBezTo>
                      <a:pt x="2829217" y="2783523"/>
                      <a:pt x="3395293" y="2565161"/>
                      <a:pt x="3510760" y="2132601"/>
                    </a:cubicBezTo>
                    <a:cubicBezTo>
                      <a:pt x="3601236" y="1793527"/>
                      <a:pt x="3497339" y="1276198"/>
                      <a:pt x="3338908" y="93265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5" name="Freeform: Shape 104">
                <a:extLst>
                  <a:ext uri="{FF2B5EF4-FFF2-40B4-BE49-F238E27FC236}">
                    <a16:creationId xmlns:a16="http://schemas.microsoft.com/office/drawing/2014/main" id="{F446E62E-95D6-73D9-1B44-9A903D5CC386}"/>
                  </a:ext>
                </a:extLst>
              </p:cNvPr>
              <p:cNvSpPr/>
              <p:nvPr/>
            </p:nvSpPr>
            <p:spPr>
              <a:xfrm>
                <a:off x="4311149" y="2610445"/>
                <a:ext cx="3481515" cy="3380560"/>
              </a:xfrm>
              <a:custGeom>
                <a:avLst/>
                <a:gdLst>
                  <a:gd name="connsiteX0" fmla="*/ 2384788 w 3481515"/>
                  <a:gd name="connsiteY0" fmla="*/ 2986674 h 3380560"/>
                  <a:gd name="connsiteX1" fmla="*/ 3435796 w 3481515"/>
                  <a:gd name="connsiteY1" fmla="*/ 2123946 h 3380560"/>
                  <a:gd name="connsiteX2" fmla="*/ 3309068 w 3481515"/>
                  <a:gd name="connsiteY2" fmla="*/ 911268 h 3380560"/>
                  <a:gd name="connsiteX3" fmla="*/ 2359797 w 3481515"/>
                  <a:gd name="connsiteY3" fmla="*/ 156988 h 3380560"/>
                  <a:gd name="connsiteX4" fmla="*/ 1222399 w 3481515"/>
                  <a:gd name="connsiteY4" fmla="*/ 71757 h 3380560"/>
                  <a:gd name="connsiteX5" fmla="*/ 10492 w 3481515"/>
                  <a:gd name="connsiteY5" fmla="*/ 1123691 h 3380560"/>
                  <a:gd name="connsiteX6" fmla="*/ 573097 w 3481515"/>
                  <a:gd name="connsiteY6" fmla="*/ 2302662 h 3380560"/>
                  <a:gd name="connsiteX7" fmla="*/ 1256646 w 3481515"/>
                  <a:gd name="connsiteY7" fmla="*/ 3364546 h 3380560"/>
                  <a:gd name="connsiteX8" fmla="*/ 2384788 w 3481515"/>
                  <a:gd name="connsiteY8" fmla="*/ 2986674 h 338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1515" h="3380560">
                    <a:moveTo>
                      <a:pt x="2384788" y="2986674"/>
                    </a:moveTo>
                    <a:cubicBezTo>
                      <a:pt x="2808400" y="2782658"/>
                      <a:pt x="3322257" y="2550489"/>
                      <a:pt x="3435796" y="2123946"/>
                    </a:cubicBezTo>
                    <a:cubicBezTo>
                      <a:pt x="3529127" y="1772916"/>
                      <a:pt x="3475983" y="1257439"/>
                      <a:pt x="3309068" y="911268"/>
                    </a:cubicBezTo>
                    <a:cubicBezTo>
                      <a:pt x="3103355" y="484725"/>
                      <a:pt x="2790197" y="268368"/>
                      <a:pt x="2359797" y="156988"/>
                    </a:cubicBezTo>
                    <a:cubicBezTo>
                      <a:pt x="2011157" y="66743"/>
                      <a:pt x="1565254" y="-93770"/>
                      <a:pt x="1222399" y="71757"/>
                    </a:cubicBezTo>
                    <a:cubicBezTo>
                      <a:pt x="793465" y="278935"/>
                      <a:pt x="120175" y="690129"/>
                      <a:pt x="10492" y="1123691"/>
                    </a:cubicBezTo>
                    <a:cubicBezTo>
                      <a:pt x="-77208" y="1469862"/>
                      <a:pt x="408959" y="1962662"/>
                      <a:pt x="573097" y="2302662"/>
                    </a:cubicBezTo>
                    <a:cubicBezTo>
                      <a:pt x="779581" y="2730362"/>
                      <a:pt x="824704" y="3254015"/>
                      <a:pt x="1256646" y="3364546"/>
                    </a:cubicBezTo>
                    <a:cubicBezTo>
                      <a:pt x="1603512" y="3453403"/>
                      <a:pt x="2043630" y="3150966"/>
                      <a:pt x="2384788" y="298667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6" name="Freeform: Shape 105">
                <a:extLst>
                  <a:ext uri="{FF2B5EF4-FFF2-40B4-BE49-F238E27FC236}">
                    <a16:creationId xmlns:a16="http://schemas.microsoft.com/office/drawing/2014/main" id="{E3EFBD08-9E63-980B-D72F-03690AC48FA9}"/>
                  </a:ext>
                </a:extLst>
              </p:cNvPr>
              <p:cNvSpPr/>
              <p:nvPr/>
            </p:nvSpPr>
            <p:spPr>
              <a:xfrm>
                <a:off x="4351228" y="2611075"/>
                <a:ext cx="3424905" cy="3340311"/>
              </a:xfrm>
              <a:custGeom>
                <a:avLst/>
                <a:gdLst>
                  <a:gd name="connsiteX0" fmla="*/ 2379187 w 3424905"/>
                  <a:gd name="connsiteY0" fmla="*/ 2990672 h 3340311"/>
                  <a:gd name="connsiteX1" fmla="*/ 3361317 w 3424905"/>
                  <a:gd name="connsiteY1" fmla="*/ 2118303 h 3340311"/>
                  <a:gd name="connsiteX2" fmla="*/ 3279788 w 3424905"/>
                  <a:gd name="connsiteY2" fmla="*/ 892974 h 3340311"/>
                  <a:gd name="connsiteX3" fmla="*/ 2300975 w 3424905"/>
                  <a:gd name="connsiteY3" fmla="*/ 199707 h 3340311"/>
                  <a:gd name="connsiteX4" fmla="*/ 1126708 w 3424905"/>
                  <a:gd name="connsiteY4" fmla="*/ 66422 h 3340311"/>
                  <a:gd name="connsiteX5" fmla="*/ 12759 w 3424905"/>
                  <a:gd name="connsiteY5" fmla="*/ 1139722 h 3340311"/>
                  <a:gd name="connsiteX6" fmla="*/ 516204 w 3424905"/>
                  <a:gd name="connsiteY6" fmla="*/ 2370449 h 3340311"/>
                  <a:gd name="connsiteX7" fmla="*/ 1241019 w 3424905"/>
                  <a:gd name="connsiteY7" fmla="*/ 3320491 h 3340311"/>
                  <a:gd name="connsiteX8" fmla="*/ 2379265 w 3424905"/>
                  <a:gd name="connsiteY8" fmla="*/ 2990594 h 334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24905" h="3340311">
                    <a:moveTo>
                      <a:pt x="2379187" y="2990672"/>
                    </a:moveTo>
                    <a:cubicBezTo>
                      <a:pt x="2788222" y="2785113"/>
                      <a:pt x="3249628" y="2538829"/>
                      <a:pt x="3361317" y="2118303"/>
                    </a:cubicBezTo>
                    <a:cubicBezTo>
                      <a:pt x="3457501" y="1755239"/>
                      <a:pt x="3455341" y="1241614"/>
                      <a:pt x="3279788" y="892974"/>
                    </a:cubicBezTo>
                    <a:cubicBezTo>
                      <a:pt x="3072686" y="481781"/>
                      <a:pt x="2724587" y="309389"/>
                      <a:pt x="2300975" y="199707"/>
                    </a:cubicBezTo>
                    <a:cubicBezTo>
                      <a:pt x="1939763" y="106145"/>
                      <a:pt x="1472571" y="-108206"/>
                      <a:pt x="1126708" y="66422"/>
                    </a:cubicBezTo>
                    <a:cubicBezTo>
                      <a:pt x="713895" y="274988"/>
                      <a:pt x="120745" y="713641"/>
                      <a:pt x="12759" y="1139722"/>
                    </a:cubicBezTo>
                    <a:cubicBezTo>
                      <a:pt x="-78411" y="1498619"/>
                      <a:pt x="342964" y="2027286"/>
                      <a:pt x="516204" y="2370449"/>
                    </a:cubicBezTo>
                    <a:cubicBezTo>
                      <a:pt x="724076" y="2782414"/>
                      <a:pt x="816250" y="3211657"/>
                      <a:pt x="1241019" y="3320491"/>
                    </a:cubicBezTo>
                    <a:cubicBezTo>
                      <a:pt x="1599917" y="3412587"/>
                      <a:pt x="2035176" y="3163449"/>
                      <a:pt x="2379265" y="299059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7" name="Freeform: Shape 106">
                <a:extLst>
                  <a:ext uri="{FF2B5EF4-FFF2-40B4-BE49-F238E27FC236}">
                    <a16:creationId xmlns:a16="http://schemas.microsoft.com/office/drawing/2014/main" id="{25BF73E1-0DC7-E4E0-9F3C-03BD68262910}"/>
                  </a:ext>
                </a:extLst>
              </p:cNvPr>
              <p:cNvSpPr/>
              <p:nvPr/>
            </p:nvSpPr>
            <p:spPr>
              <a:xfrm>
                <a:off x="4390546" y="2609845"/>
                <a:ext cx="3375801" cy="3303429"/>
              </a:xfrm>
              <a:custGeom>
                <a:avLst/>
                <a:gdLst>
                  <a:gd name="connsiteX0" fmla="*/ 2374347 w 3375801"/>
                  <a:gd name="connsiteY0" fmla="*/ 2996529 h 3303429"/>
                  <a:gd name="connsiteX1" fmla="*/ 3287597 w 3375801"/>
                  <a:gd name="connsiteY1" fmla="*/ 2114518 h 3303429"/>
                  <a:gd name="connsiteX2" fmla="*/ 3251191 w 3375801"/>
                  <a:gd name="connsiteY2" fmla="*/ 876541 h 3303429"/>
                  <a:gd name="connsiteX3" fmla="*/ 2242836 w 3375801"/>
                  <a:gd name="connsiteY3" fmla="*/ 244285 h 3303429"/>
                  <a:gd name="connsiteX4" fmla="*/ 1031700 w 3375801"/>
                  <a:gd name="connsiteY4" fmla="*/ 62946 h 3303429"/>
                  <a:gd name="connsiteX5" fmla="*/ 15710 w 3375801"/>
                  <a:gd name="connsiteY5" fmla="*/ 1157689 h 3303429"/>
                  <a:gd name="connsiteX6" fmla="*/ 459993 w 3375801"/>
                  <a:gd name="connsiteY6" fmla="*/ 2440249 h 3303429"/>
                  <a:gd name="connsiteX7" fmla="*/ 1226074 w 3375801"/>
                  <a:gd name="connsiteY7" fmla="*/ 3278449 h 3303429"/>
                  <a:gd name="connsiteX8" fmla="*/ 2374347 w 3375801"/>
                  <a:gd name="connsiteY8" fmla="*/ 2996529 h 3303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5801" h="3303429">
                    <a:moveTo>
                      <a:pt x="2374347" y="2996529"/>
                    </a:moveTo>
                    <a:cubicBezTo>
                      <a:pt x="2768881" y="2789891"/>
                      <a:pt x="3177760" y="2529029"/>
                      <a:pt x="3287597" y="2114518"/>
                    </a:cubicBezTo>
                    <a:cubicBezTo>
                      <a:pt x="3386712" y="1739423"/>
                      <a:pt x="3435692" y="1227571"/>
                      <a:pt x="3251191" y="876541"/>
                    </a:cubicBezTo>
                    <a:cubicBezTo>
                      <a:pt x="3043087" y="480619"/>
                      <a:pt x="2659584" y="352193"/>
                      <a:pt x="2242836" y="244285"/>
                    </a:cubicBezTo>
                    <a:cubicBezTo>
                      <a:pt x="1869052" y="147483"/>
                      <a:pt x="1380494" y="-121092"/>
                      <a:pt x="1031700" y="62946"/>
                    </a:cubicBezTo>
                    <a:cubicBezTo>
                      <a:pt x="634776" y="272438"/>
                      <a:pt x="121999" y="739090"/>
                      <a:pt x="15710" y="1157689"/>
                    </a:cubicBezTo>
                    <a:cubicBezTo>
                      <a:pt x="-78932" y="1529236"/>
                      <a:pt x="277421" y="2093847"/>
                      <a:pt x="459993" y="2440249"/>
                    </a:cubicBezTo>
                    <a:cubicBezTo>
                      <a:pt x="668869" y="2836556"/>
                      <a:pt x="808402" y="3171312"/>
                      <a:pt x="1226074" y="3278449"/>
                    </a:cubicBezTo>
                    <a:cubicBezTo>
                      <a:pt x="1597005" y="3373785"/>
                      <a:pt x="2027559" y="3178176"/>
                      <a:pt x="2374347" y="299652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8" name="Freeform: Shape 107">
                <a:extLst>
                  <a:ext uri="{FF2B5EF4-FFF2-40B4-BE49-F238E27FC236}">
                    <a16:creationId xmlns:a16="http://schemas.microsoft.com/office/drawing/2014/main" id="{0EEECD5A-68A0-25FD-DC1A-175EABB3CD95}"/>
                  </a:ext>
                </a:extLst>
              </p:cNvPr>
              <p:cNvSpPr/>
              <p:nvPr/>
            </p:nvSpPr>
            <p:spPr>
              <a:xfrm>
                <a:off x="4428860" y="2607348"/>
                <a:ext cx="3333638" cy="3269772"/>
              </a:xfrm>
              <a:custGeom>
                <a:avLst/>
                <a:gdLst>
                  <a:gd name="connsiteX0" fmla="*/ 2370512 w 3333638"/>
                  <a:gd name="connsiteY0" fmla="*/ 3003654 h 3269772"/>
                  <a:gd name="connsiteX1" fmla="*/ 3214806 w 3333638"/>
                  <a:gd name="connsiteY1" fmla="*/ 2112002 h 3269772"/>
                  <a:gd name="connsiteX2" fmla="*/ 3223522 w 3333638"/>
                  <a:gd name="connsiteY2" fmla="*/ 861297 h 3269772"/>
                  <a:gd name="connsiteX3" fmla="*/ 2185625 w 3333638"/>
                  <a:gd name="connsiteY3" fmla="*/ 290053 h 3269772"/>
                  <a:gd name="connsiteX4" fmla="*/ 937697 w 3333638"/>
                  <a:gd name="connsiteY4" fmla="*/ 60738 h 3269772"/>
                  <a:gd name="connsiteX5" fmla="*/ 19665 w 3333638"/>
                  <a:gd name="connsiteY5" fmla="*/ 1176924 h 3269772"/>
                  <a:gd name="connsiteX6" fmla="*/ 404865 w 3333638"/>
                  <a:gd name="connsiteY6" fmla="*/ 2511240 h 3269772"/>
                  <a:gd name="connsiteX7" fmla="*/ 1212212 w 3333638"/>
                  <a:gd name="connsiteY7" fmla="*/ 3237597 h 3269772"/>
                  <a:gd name="connsiteX8" fmla="*/ 2370512 w 3333638"/>
                  <a:gd name="connsiteY8" fmla="*/ 3003654 h 3269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33638" h="3269772">
                    <a:moveTo>
                      <a:pt x="2370512" y="3003654"/>
                    </a:moveTo>
                    <a:cubicBezTo>
                      <a:pt x="2750699" y="2796245"/>
                      <a:pt x="3106897" y="2520419"/>
                      <a:pt x="3214806" y="2112002"/>
                    </a:cubicBezTo>
                    <a:cubicBezTo>
                      <a:pt x="3316775" y="1724873"/>
                      <a:pt x="3417279" y="1214719"/>
                      <a:pt x="3223522" y="861297"/>
                    </a:cubicBezTo>
                    <a:cubicBezTo>
                      <a:pt x="3014800" y="480494"/>
                      <a:pt x="2595585" y="396265"/>
                      <a:pt x="2185625" y="290053"/>
                    </a:cubicBezTo>
                    <a:cubicBezTo>
                      <a:pt x="1799191" y="189935"/>
                      <a:pt x="1289268" y="-133019"/>
                      <a:pt x="937697" y="60738"/>
                    </a:cubicBezTo>
                    <a:cubicBezTo>
                      <a:pt x="556508" y="270770"/>
                      <a:pt x="124334" y="765730"/>
                      <a:pt x="19665" y="1176924"/>
                    </a:cubicBezTo>
                    <a:cubicBezTo>
                      <a:pt x="-78448" y="1561121"/>
                      <a:pt x="212651" y="2161829"/>
                      <a:pt x="404865" y="2511240"/>
                    </a:cubicBezTo>
                    <a:cubicBezTo>
                      <a:pt x="614357" y="2892120"/>
                      <a:pt x="801635" y="3132157"/>
                      <a:pt x="1212212" y="3237597"/>
                    </a:cubicBezTo>
                    <a:cubicBezTo>
                      <a:pt x="1595175" y="3336095"/>
                      <a:pt x="2021102" y="3194326"/>
                      <a:pt x="2370512" y="300365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9" name="Freeform: Shape 108">
                <a:extLst>
                  <a:ext uri="{FF2B5EF4-FFF2-40B4-BE49-F238E27FC236}">
                    <a16:creationId xmlns:a16="http://schemas.microsoft.com/office/drawing/2014/main" id="{AEE9766F-9E29-C0C2-6FA2-935311BE1B7C}"/>
                  </a:ext>
                </a:extLst>
              </p:cNvPr>
              <p:cNvSpPr/>
              <p:nvPr/>
            </p:nvSpPr>
            <p:spPr>
              <a:xfrm>
                <a:off x="4465597" y="2604029"/>
                <a:ext cx="3297610" cy="3240257"/>
              </a:xfrm>
              <a:custGeom>
                <a:avLst/>
                <a:gdLst>
                  <a:gd name="connsiteX0" fmla="*/ 2368253 w 3297610"/>
                  <a:gd name="connsiteY0" fmla="*/ 3011601 h 3240257"/>
                  <a:gd name="connsiteX1" fmla="*/ 3143667 w 3297610"/>
                  <a:gd name="connsiteY1" fmla="*/ 2110307 h 3240257"/>
                  <a:gd name="connsiteX2" fmla="*/ 3197583 w 3297610"/>
                  <a:gd name="connsiteY2" fmla="*/ 846953 h 3240257"/>
                  <a:gd name="connsiteX3" fmla="*/ 2130145 w 3297610"/>
                  <a:gd name="connsiteY3" fmla="*/ 336721 h 3240257"/>
                  <a:gd name="connsiteX4" fmla="*/ 845347 w 3297610"/>
                  <a:gd name="connsiteY4" fmla="*/ 59352 h 3240257"/>
                  <a:gd name="connsiteX5" fmla="*/ 25197 w 3297610"/>
                  <a:gd name="connsiteY5" fmla="*/ 1196981 h 3240257"/>
                  <a:gd name="connsiteX6" fmla="*/ 351236 w 3297610"/>
                  <a:gd name="connsiteY6" fmla="*/ 2583130 h 3240257"/>
                  <a:gd name="connsiteX7" fmla="*/ 1199772 w 3297610"/>
                  <a:gd name="connsiteY7" fmla="*/ 3197645 h 3240257"/>
                  <a:gd name="connsiteX8" fmla="*/ 2368176 w 3297610"/>
                  <a:gd name="connsiteY8" fmla="*/ 3011756 h 3240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97610" h="3240257">
                    <a:moveTo>
                      <a:pt x="2368253" y="3011601"/>
                    </a:moveTo>
                    <a:cubicBezTo>
                      <a:pt x="2734325" y="2803729"/>
                      <a:pt x="3037610" y="2512708"/>
                      <a:pt x="3143667" y="2110307"/>
                    </a:cubicBezTo>
                    <a:cubicBezTo>
                      <a:pt x="3248491" y="1711146"/>
                      <a:pt x="3400750" y="1202611"/>
                      <a:pt x="3197583" y="846953"/>
                    </a:cubicBezTo>
                    <a:cubicBezTo>
                      <a:pt x="2988554" y="481113"/>
                      <a:pt x="2533317" y="441159"/>
                      <a:pt x="2130145" y="336721"/>
                    </a:cubicBezTo>
                    <a:cubicBezTo>
                      <a:pt x="1731138" y="233364"/>
                      <a:pt x="1199617" y="-144355"/>
                      <a:pt x="845347" y="59352"/>
                    </a:cubicBezTo>
                    <a:cubicBezTo>
                      <a:pt x="479739" y="269539"/>
                      <a:pt x="128246" y="793269"/>
                      <a:pt x="25197" y="1196981"/>
                    </a:cubicBezTo>
                    <a:cubicBezTo>
                      <a:pt x="-76464" y="1593828"/>
                      <a:pt x="149149" y="2230788"/>
                      <a:pt x="351236" y="2583130"/>
                    </a:cubicBezTo>
                    <a:cubicBezTo>
                      <a:pt x="560960" y="2948739"/>
                      <a:pt x="796368" y="3093902"/>
                      <a:pt x="1199772" y="3197645"/>
                    </a:cubicBezTo>
                    <a:cubicBezTo>
                      <a:pt x="1594768" y="3299383"/>
                      <a:pt x="2016143" y="3211683"/>
                      <a:pt x="2368176" y="301175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0" name="Freeform: Shape 109">
                <a:extLst>
                  <a:ext uri="{FF2B5EF4-FFF2-40B4-BE49-F238E27FC236}">
                    <a16:creationId xmlns:a16="http://schemas.microsoft.com/office/drawing/2014/main" id="{0C613343-144A-EFF0-0073-2D026C352F4A}"/>
                  </a:ext>
                </a:extLst>
              </p:cNvPr>
              <p:cNvSpPr/>
              <p:nvPr/>
            </p:nvSpPr>
            <p:spPr>
              <a:xfrm>
                <a:off x="4499869" y="2600116"/>
                <a:ext cx="3267148" cy="3216006"/>
              </a:xfrm>
              <a:custGeom>
                <a:avLst/>
                <a:gdLst>
                  <a:gd name="connsiteX0" fmla="*/ 2368459 w 3267148"/>
                  <a:gd name="connsiteY0" fmla="*/ 3020220 h 3216006"/>
                  <a:gd name="connsiteX1" fmla="*/ 3074994 w 3267148"/>
                  <a:gd name="connsiteY1" fmla="*/ 2109207 h 3216006"/>
                  <a:gd name="connsiteX2" fmla="*/ 3174032 w 3267148"/>
                  <a:gd name="connsiteY2" fmla="*/ 833203 h 3216006"/>
                  <a:gd name="connsiteX3" fmla="*/ 2077052 w 3267148"/>
                  <a:gd name="connsiteY3" fmla="*/ 384060 h 3216006"/>
                  <a:gd name="connsiteX4" fmla="*/ 755385 w 3267148"/>
                  <a:gd name="connsiteY4" fmla="*/ 58637 h 3216006"/>
                  <a:gd name="connsiteX5" fmla="*/ 33193 w 3267148"/>
                  <a:gd name="connsiteY5" fmla="*/ 1217631 h 3216006"/>
                  <a:gd name="connsiteX6" fmla="*/ 300072 w 3267148"/>
                  <a:gd name="connsiteY6" fmla="*/ 2655537 h 3216006"/>
                  <a:gd name="connsiteX7" fmla="*/ 1189873 w 3267148"/>
                  <a:gd name="connsiteY7" fmla="*/ 3158209 h 3216006"/>
                  <a:gd name="connsiteX8" fmla="*/ 2368305 w 3267148"/>
                  <a:gd name="connsiteY8" fmla="*/ 3020297 h 3216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7148" h="3216006">
                    <a:moveTo>
                      <a:pt x="2368459" y="3020220"/>
                    </a:moveTo>
                    <a:cubicBezTo>
                      <a:pt x="2720493" y="2812193"/>
                      <a:pt x="2970787" y="2505668"/>
                      <a:pt x="3074994" y="2109207"/>
                    </a:cubicBezTo>
                    <a:cubicBezTo>
                      <a:pt x="3182748" y="1698013"/>
                      <a:pt x="3386995" y="1190866"/>
                      <a:pt x="3174032" y="833203"/>
                    </a:cubicBezTo>
                    <a:cubicBezTo>
                      <a:pt x="2965002" y="482095"/>
                      <a:pt x="2473360" y="486646"/>
                      <a:pt x="2077052" y="384060"/>
                    </a:cubicBezTo>
                    <a:cubicBezTo>
                      <a:pt x="1665473" y="277462"/>
                      <a:pt x="1112201" y="-155406"/>
                      <a:pt x="755385" y="58637"/>
                    </a:cubicBezTo>
                    <a:cubicBezTo>
                      <a:pt x="405203" y="268669"/>
                      <a:pt x="134545" y="821401"/>
                      <a:pt x="33193" y="1217631"/>
                    </a:cubicBezTo>
                    <a:cubicBezTo>
                      <a:pt x="-71939" y="1627205"/>
                      <a:pt x="87803" y="2300495"/>
                      <a:pt x="300072" y="2655537"/>
                    </a:cubicBezTo>
                    <a:cubicBezTo>
                      <a:pt x="509718" y="3006104"/>
                      <a:pt x="793566" y="3056163"/>
                      <a:pt x="1189873" y="3158209"/>
                    </a:cubicBezTo>
                    <a:cubicBezTo>
                      <a:pt x="1596979" y="3263187"/>
                      <a:pt x="2013881" y="3229711"/>
                      <a:pt x="2368305" y="3020297"/>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1" name="Freeform: Shape 110">
                <a:extLst>
                  <a:ext uri="{FF2B5EF4-FFF2-40B4-BE49-F238E27FC236}">
                    <a16:creationId xmlns:a16="http://schemas.microsoft.com/office/drawing/2014/main" id="{B807DB37-22FA-444D-4510-6A8DDCE18B83}"/>
                  </a:ext>
                </a:extLst>
              </p:cNvPr>
              <p:cNvSpPr/>
              <p:nvPr/>
            </p:nvSpPr>
            <p:spPr>
              <a:xfrm>
                <a:off x="4530202" y="2595585"/>
                <a:ext cx="3242767" cy="3198539"/>
              </a:xfrm>
              <a:custGeom>
                <a:avLst/>
                <a:gdLst>
                  <a:gd name="connsiteX0" fmla="*/ 2372604 w 3242767"/>
                  <a:gd name="connsiteY0" fmla="*/ 3029379 h 3198539"/>
                  <a:gd name="connsiteX1" fmla="*/ 3010259 w 3242767"/>
                  <a:gd name="connsiteY1" fmla="*/ 2108724 h 3198539"/>
                  <a:gd name="connsiteX2" fmla="*/ 3154497 w 3242767"/>
                  <a:gd name="connsiteY2" fmla="*/ 819993 h 3198539"/>
                  <a:gd name="connsiteX3" fmla="*/ 2027976 w 3242767"/>
                  <a:gd name="connsiteY3" fmla="*/ 431862 h 3198539"/>
                  <a:gd name="connsiteX4" fmla="*/ 669516 w 3242767"/>
                  <a:gd name="connsiteY4" fmla="*/ 58386 h 3198539"/>
                  <a:gd name="connsiteX5" fmla="*/ 45282 w 3242767"/>
                  <a:gd name="connsiteY5" fmla="*/ 1238823 h 3198539"/>
                  <a:gd name="connsiteX6" fmla="*/ 253078 w 3242767"/>
                  <a:gd name="connsiteY6" fmla="*/ 2728484 h 3198539"/>
                  <a:gd name="connsiteX7" fmla="*/ 1184145 w 3242767"/>
                  <a:gd name="connsiteY7" fmla="*/ 3119315 h 3198539"/>
                  <a:gd name="connsiteX8" fmla="*/ 2372681 w 3242767"/>
                  <a:gd name="connsiteY8" fmla="*/ 3029379 h 31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42767" h="3198539">
                    <a:moveTo>
                      <a:pt x="2372604" y="3029379"/>
                    </a:moveTo>
                    <a:cubicBezTo>
                      <a:pt x="2710831" y="2821429"/>
                      <a:pt x="2907904" y="2499092"/>
                      <a:pt x="3010259" y="2108724"/>
                    </a:cubicBezTo>
                    <a:cubicBezTo>
                      <a:pt x="3120867" y="1685498"/>
                      <a:pt x="3377488" y="1179585"/>
                      <a:pt x="3154497" y="819993"/>
                    </a:cubicBezTo>
                    <a:cubicBezTo>
                      <a:pt x="2945776" y="483464"/>
                      <a:pt x="2417495" y="532752"/>
                      <a:pt x="2027976" y="431862"/>
                    </a:cubicBezTo>
                    <a:cubicBezTo>
                      <a:pt x="1603746" y="321948"/>
                      <a:pt x="1028569" y="-166224"/>
                      <a:pt x="669516" y="58386"/>
                    </a:cubicBezTo>
                    <a:cubicBezTo>
                      <a:pt x="334530" y="267878"/>
                      <a:pt x="144938" y="850075"/>
                      <a:pt x="45282" y="1238823"/>
                    </a:cubicBezTo>
                    <a:cubicBezTo>
                      <a:pt x="-63320" y="1661047"/>
                      <a:pt x="30241" y="2370898"/>
                      <a:pt x="253078" y="2728484"/>
                    </a:cubicBezTo>
                    <a:cubicBezTo>
                      <a:pt x="462261" y="3064165"/>
                      <a:pt x="795011" y="3018966"/>
                      <a:pt x="1184145" y="3119315"/>
                    </a:cubicBezTo>
                    <a:cubicBezTo>
                      <a:pt x="1603283" y="3227532"/>
                      <a:pt x="2015943" y="3248666"/>
                      <a:pt x="2372681" y="3029379"/>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2" name="Freeform: Shape 111">
                <a:extLst>
                  <a:ext uri="{FF2B5EF4-FFF2-40B4-BE49-F238E27FC236}">
                    <a16:creationId xmlns:a16="http://schemas.microsoft.com/office/drawing/2014/main" id="{22E4ADB5-139C-6B45-8FF7-9C74BAB9E076}"/>
                  </a:ext>
                </a:extLst>
              </p:cNvPr>
              <p:cNvSpPr/>
              <p:nvPr/>
            </p:nvSpPr>
            <p:spPr>
              <a:xfrm>
                <a:off x="4553971" y="2590726"/>
                <a:ext cx="3226504" cy="3187950"/>
              </a:xfrm>
              <a:custGeom>
                <a:avLst/>
                <a:gdLst>
                  <a:gd name="connsiteX0" fmla="*/ 2383391 w 3226504"/>
                  <a:gd name="connsiteY0" fmla="*/ 3038865 h 3187950"/>
                  <a:gd name="connsiteX1" fmla="*/ 2952166 w 3226504"/>
                  <a:gd name="connsiteY1" fmla="*/ 2108570 h 3187950"/>
                  <a:gd name="connsiteX2" fmla="*/ 3141527 w 3226504"/>
                  <a:gd name="connsiteY2" fmla="*/ 807189 h 3187950"/>
                  <a:gd name="connsiteX3" fmla="*/ 1985463 w 3226504"/>
                  <a:gd name="connsiteY3" fmla="*/ 480070 h 3187950"/>
                  <a:gd name="connsiteX4" fmla="*/ 590135 w 3226504"/>
                  <a:gd name="connsiteY4" fmla="*/ 58540 h 3187950"/>
                  <a:gd name="connsiteX5" fmla="*/ 63859 w 3226504"/>
                  <a:gd name="connsiteY5" fmla="*/ 1260420 h 3187950"/>
                  <a:gd name="connsiteX6" fmla="*/ 212494 w 3226504"/>
                  <a:gd name="connsiteY6" fmla="*/ 2801914 h 3187950"/>
                  <a:gd name="connsiteX7" fmla="*/ 1184827 w 3226504"/>
                  <a:gd name="connsiteY7" fmla="*/ 3080825 h 3187950"/>
                  <a:gd name="connsiteX8" fmla="*/ 2383391 w 3226504"/>
                  <a:gd name="connsiteY8" fmla="*/ 3038865 h 318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6504" h="3187950">
                    <a:moveTo>
                      <a:pt x="2383391" y="3038865"/>
                    </a:moveTo>
                    <a:cubicBezTo>
                      <a:pt x="2707964" y="2831302"/>
                      <a:pt x="2851740" y="2492921"/>
                      <a:pt x="2952166" y="2108570"/>
                    </a:cubicBezTo>
                    <a:cubicBezTo>
                      <a:pt x="3065629" y="1673310"/>
                      <a:pt x="3374930" y="1168401"/>
                      <a:pt x="3141527" y="807189"/>
                    </a:cubicBezTo>
                    <a:cubicBezTo>
                      <a:pt x="2933423" y="485083"/>
                      <a:pt x="2368118" y="579185"/>
                      <a:pt x="1985463" y="480070"/>
                    </a:cubicBezTo>
                    <a:cubicBezTo>
                      <a:pt x="1548662" y="366916"/>
                      <a:pt x="951347" y="-177023"/>
                      <a:pt x="590135" y="58540"/>
                    </a:cubicBezTo>
                    <a:cubicBezTo>
                      <a:pt x="270112" y="267261"/>
                      <a:pt x="161818" y="879077"/>
                      <a:pt x="63859" y="1260420"/>
                    </a:cubicBezTo>
                    <a:cubicBezTo>
                      <a:pt x="-48214" y="1695293"/>
                      <a:pt x="-21218" y="2442014"/>
                      <a:pt x="212494" y="2801914"/>
                    </a:cubicBezTo>
                    <a:cubicBezTo>
                      <a:pt x="420983" y="3122940"/>
                      <a:pt x="802790" y="2982250"/>
                      <a:pt x="1184827" y="3080825"/>
                    </a:cubicBezTo>
                    <a:cubicBezTo>
                      <a:pt x="1615998" y="3192205"/>
                      <a:pt x="2024647" y="3268258"/>
                      <a:pt x="2383391" y="3038865"/>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3" name="Freeform: Shape 112">
                <a:extLst>
                  <a:ext uri="{FF2B5EF4-FFF2-40B4-BE49-F238E27FC236}">
                    <a16:creationId xmlns:a16="http://schemas.microsoft.com/office/drawing/2014/main" id="{19280419-15A0-4E42-E211-426DC7F777C4}"/>
                  </a:ext>
                </a:extLst>
              </p:cNvPr>
              <p:cNvSpPr/>
              <p:nvPr/>
            </p:nvSpPr>
            <p:spPr>
              <a:xfrm>
                <a:off x="4568996" y="2585529"/>
                <a:ext cx="3220062" cy="3183237"/>
              </a:xfrm>
              <a:custGeom>
                <a:avLst/>
                <a:gdLst>
                  <a:gd name="connsiteX0" fmla="*/ 2402845 w 3220062"/>
                  <a:gd name="connsiteY0" fmla="*/ 3048690 h 3183237"/>
                  <a:gd name="connsiteX1" fmla="*/ 2902741 w 3220062"/>
                  <a:gd name="connsiteY1" fmla="*/ 2108752 h 3183237"/>
                  <a:gd name="connsiteX2" fmla="*/ 3137301 w 3220062"/>
                  <a:gd name="connsiteY2" fmla="*/ 794722 h 3183237"/>
                  <a:gd name="connsiteX3" fmla="*/ 1951696 w 3220062"/>
                  <a:gd name="connsiteY3" fmla="*/ 528615 h 3183237"/>
                  <a:gd name="connsiteX4" fmla="*/ 519498 w 3220062"/>
                  <a:gd name="connsiteY4" fmla="*/ 59031 h 3183237"/>
                  <a:gd name="connsiteX5" fmla="*/ 91104 w 3220062"/>
                  <a:gd name="connsiteY5" fmla="*/ 1282277 h 3183237"/>
                  <a:gd name="connsiteX6" fmla="*/ 180577 w 3220062"/>
                  <a:gd name="connsiteY6" fmla="*/ 2875527 h 3183237"/>
                  <a:gd name="connsiteX7" fmla="*/ 1194100 w 3220062"/>
                  <a:gd name="connsiteY7" fmla="*/ 3042597 h 3183237"/>
                  <a:gd name="connsiteX8" fmla="*/ 2402690 w 3220062"/>
                  <a:gd name="connsiteY8" fmla="*/ 3048690 h 3183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0062" h="3183237">
                    <a:moveTo>
                      <a:pt x="2402845" y="3048690"/>
                    </a:moveTo>
                    <a:cubicBezTo>
                      <a:pt x="2713920" y="2841743"/>
                      <a:pt x="2804166" y="2487088"/>
                      <a:pt x="2902741" y="2108752"/>
                    </a:cubicBezTo>
                    <a:cubicBezTo>
                      <a:pt x="3019057" y="1661538"/>
                      <a:pt x="3381426" y="1157322"/>
                      <a:pt x="3137301" y="794722"/>
                    </a:cubicBezTo>
                    <a:cubicBezTo>
                      <a:pt x="2930046" y="486809"/>
                      <a:pt x="2327563" y="626033"/>
                      <a:pt x="1951696" y="528615"/>
                    </a:cubicBezTo>
                    <a:cubicBezTo>
                      <a:pt x="1502322" y="412221"/>
                      <a:pt x="882484" y="-187870"/>
                      <a:pt x="519498" y="59031"/>
                    </a:cubicBezTo>
                    <a:cubicBezTo>
                      <a:pt x="214284" y="266672"/>
                      <a:pt x="187442" y="908415"/>
                      <a:pt x="91104" y="1282277"/>
                    </a:cubicBezTo>
                    <a:cubicBezTo>
                      <a:pt x="-24441" y="1729877"/>
                      <a:pt x="-64396" y="2513621"/>
                      <a:pt x="180577" y="2875527"/>
                    </a:cubicBezTo>
                    <a:cubicBezTo>
                      <a:pt x="388064" y="3182052"/>
                      <a:pt x="819235" y="2945718"/>
                      <a:pt x="1194100" y="3042597"/>
                    </a:cubicBezTo>
                    <a:cubicBezTo>
                      <a:pt x="1637304" y="3157215"/>
                      <a:pt x="2042173" y="3288495"/>
                      <a:pt x="2402690" y="3048690"/>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4" name="Freeform: Shape 113">
                <a:extLst>
                  <a:ext uri="{FF2B5EF4-FFF2-40B4-BE49-F238E27FC236}">
                    <a16:creationId xmlns:a16="http://schemas.microsoft.com/office/drawing/2014/main" id="{C60E5BBB-FE73-B483-7890-3B830029A42A}"/>
                  </a:ext>
                </a:extLst>
              </p:cNvPr>
              <p:cNvSpPr/>
              <p:nvPr/>
            </p:nvSpPr>
            <p:spPr>
              <a:xfrm>
                <a:off x="4575239" y="2579941"/>
                <a:ext cx="3223194" cy="3183120"/>
              </a:xfrm>
              <a:custGeom>
                <a:avLst/>
                <a:gdLst>
                  <a:gd name="connsiteX0" fmla="*/ 2431079 w 3223194"/>
                  <a:gd name="connsiteY0" fmla="*/ 3058906 h 3183120"/>
                  <a:gd name="connsiteX1" fmla="*/ 2862096 w 3223194"/>
                  <a:gd name="connsiteY1" fmla="*/ 2109327 h 3183120"/>
                  <a:gd name="connsiteX2" fmla="*/ 3141779 w 3223194"/>
                  <a:gd name="connsiteY2" fmla="*/ 782570 h 3183120"/>
                  <a:gd name="connsiteX3" fmla="*/ 1926632 w 3223194"/>
                  <a:gd name="connsiteY3" fmla="*/ 577475 h 3183120"/>
                  <a:gd name="connsiteX4" fmla="*/ 457565 w 3223194"/>
                  <a:gd name="connsiteY4" fmla="*/ 59838 h 3183120"/>
                  <a:gd name="connsiteX5" fmla="*/ 127129 w 3223194"/>
                  <a:gd name="connsiteY5" fmla="*/ 1304526 h 3183120"/>
                  <a:gd name="connsiteX6" fmla="*/ 157519 w 3223194"/>
                  <a:gd name="connsiteY6" fmla="*/ 2949610 h 3183120"/>
                  <a:gd name="connsiteX7" fmla="*/ 1212307 w 3223194"/>
                  <a:gd name="connsiteY7" fmla="*/ 3004836 h 3183120"/>
                  <a:gd name="connsiteX8" fmla="*/ 2431002 w 3223194"/>
                  <a:gd name="connsiteY8" fmla="*/ 3058906 h 318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23194" h="3183120">
                    <a:moveTo>
                      <a:pt x="2431079" y="3058906"/>
                    </a:moveTo>
                    <a:cubicBezTo>
                      <a:pt x="2728888" y="2852731"/>
                      <a:pt x="2765372" y="2481646"/>
                      <a:pt x="2862096" y="2109327"/>
                    </a:cubicBezTo>
                    <a:cubicBezTo>
                      <a:pt x="2981343" y="1650080"/>
                      <a:pt x="3397011" y="1146327"/>
                      <a:pt x="3141779" y="782570"/>
                    </a:cubicBezTo>
                    <a:cubicBezTo>
                      <a:pt x="2935526" y="488695"/>
                      <a:pt x="2295712" y="673119"/>
                      <a:pt x="1926632" y="577475"/>
                    </a:cubicBezTo>
                    <a:cubicBezTo>
                      <a:pt x="1464608" y="457765"/>
                      <a:pt x="822016" y="-198865"/>
                      <a:pt x="457565" y="59838"/>
                    </a:cubicBezTo>
                    <a:cubicBezTo>
                      <a:pt x="166852" y="266168"/>
                      <a:pt x="221848" y="938146"/>
                      <a:pt x="127129" y="1304526"/>
                    </a:cubicBezTo>
                    <a:cubicBezTo>
                      <a:pt x="8113" y="1764776"/>
                      <a:pt x="-99178" y="2585930"/>
                      <a:pt x="157519" y="2949610"/>
                    </a:cubicBezTo>
                    <a:cubicBezTo>
                      <a:pt x="363849" y="3241942"/>
                      <a:pt x="844539" y="2909655"/>
                      <a:pt x="1212307" y="3004836"/>
                    </a:cubicBezTo>
                    <a:cubicBezTo>
                      <a:pt x="1667544" y="3122695"/>
                      <a:pt x="2068942" y="3309510"/>
                      <a:pt x="2431002" y="3058906"/>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15" name="Freeform: Shape 114">
                <a:extLst>
                  <a:ext uri="{FF2B5EF4-FFF2-40B4-BE49-F238E27FC236}">
                    <a16:creationId xmlns:a16="http://schemas.microsoft.com/office/drawing/2014/main" id="{E8C6807E-3076-ADFA-ED2D-7C45318AF5F9}"/>
                  </a:ext>
                </a:extLst>
              </p:cNvPr>
              <p:cNvSpPr/>
              <p:nvPr/>
            </p:nvSpPr>
            <p:spPr>
              <a:xfrm>
                <a:off x="4574616" y="2574268"/>
                <a:ext cx="3233910" cy="3186151"/>
              </a:xfrm>
              <a:custGeom>
                <a:avLst/>
                <a:gdLst>
                  <a:gd name="connsiteX0" fmla="*/ 2828318 w 3233910"/>
                  <a:gd name="connsiteY0" fmla="*/ 2109987 h 3186151"/>
                  <a:gd name="connsiteX1" fmla="*/ 3153201 w 3233910"/>
                  <a:gd name="connsiteY1" fmla="*/ 770580 h 3186151"/>
                  <a:gd name="connsiteX2" fmla="*/ 1908512 w 3233910"/>
                  <a:gd name="connsiteY2" fmla="*/ 626573 h 3186151"/>
                  <a:gd name="connsiteX3" fmla="*/ 402652 w 3233910"/>
                  <a:gd name="connsiteY3" fmla="*/ 60883 h 3186151"/>
                  <a:gd name="connsiteX4" fmla="*/ 170175 w 3233910"/>
                  <a:gd name="connsiteY4" fmla="*/ 1327014 h 3186151"/>
                  <a:gd name="connsiteX5" fmla="*/ 141404 w 3233910"/>
                  <a:gd name="connsiteY5" fmla="*/ 3023854 h 3186151"/>
                  <a:gd name="connsiteX6" fmla="*/ 1237458 w 3233910"/>
                  <a:gd name="connsiteY6" fmla="*/ 2967238 h 3186151"/>
                  <a:gd name="connsiteX7" fmla="*/ 2466180 w 3233910"/>
                  <a:gd name="connsiteY7" fmla="*/ 3069285 h 3186151"/>
                  <a:gd name="connsiteX8" fmla="*/ 2828318 w 3233910"/>
                  <a:gd name="connsiteY8" fmla="*/ 2110064 h 3186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33910" h="3186151">
                    <a:moveTo>
                      <a:pt x="2828318" y="2109987"/>
                    </a:moveTo>
                    <a:cubicBezTo>
                      <a:pt x="2950419" y="1638707"/>
                      <a:pt x="3419925" y="1135031"/>
                      <a:pt x="3153201" y="770580"/>
                    </a:cubicBezTo>
                    <a:cubicBezTo>
                      <a:pt x="2948182" y="490434"/>
                      <a:pt x="2270727" y="720366"/>
                      <a:pt x="1908512" y="626573"/>
                    </a:cubicBezTo>
                    <a:cubicBezTo>
                      <a:pt x="1433915" y="503624"/>
                      <a:pt x="768029" y="-210007"/>
                      <a:pt x="402652" y="60883"/>
                    </a:cubicBezTo>
                    <a:cubicBezTo>
                      <a:pt x="126286" y="265747"/>
                      <a:pt x="263197" y="968039"/>
                      <a:pt x="170175" y="1327014"/>
                    </a:cubicBezTo>
                    <a:cubicBezTo>
                      <a:pt x="47611" y="1799914"/>
                      <a:pt x="-127326" y="2658939"/>
                      <a:pt x="141404" y="3023854"/>
                    </a:cubicBezTo>
                    <a:cubicBezTo>
                      <a:pt x="346345" y="3302147"/>
                      <a:pt x="876786" y="2873831"/>
                      <a:pt x="1237458" y="2967238"/>
                    </a:cubicBezTo>
                    <a:cubicBezTo>
                      <a:pt x="1704727" y="3088336"/>
                      <a:pt x="2102963" y="3331072"/>
                      <a:pt x="2466180" y="3069285"/>
                    </a:cubicBezTo>
                    <a:cubicBezTo>
                      <a:pt x="2750877" y="2864112"/>
                      <a:pt x="2733445" y="2476289"/>
                      <a:pt x="2828318" y="2110064"/>
                    </a:cubicBezTo>
                    <a:close/>
                  </a:path>
                </a:pathLst>
              </a:custGeom>
              <a:ln w="3175" cap="flat">
                <a:gradFill>
                  <a:gsLst>
                    <a:gs pos="75000">
                      <a:srgbClr val="C73FB1">
                        <a:alpha val="0"/>
                      </a:srgbClr>
                    </a:gs>
                    <a:gs pos="25000">
                      <a:schemeClr val="accent5">
                        <a:alpha val="0"/>
                      </a:schemeClr>
                    </a:gs>
                    <a:gs pos="50000">
                      <a:srgbClr val="D44690">
                        <a:alpha val="0"/>
                      </a:srgbClr>
                    </a:gs>
                    <a:gs pos="0">
                      <a:schemeClr val="accent6">
                        <a:lumMod val="60000"/>
                        <a:lumOff val="40000"/>
                      </a:schemeClr>
                    </a:gs>
                    <a:gs pos="100000">
                      <a:schemeClr val="accent6">
                        <a:alpha val="2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8" name="Graphic 5">
              <a:extLst>
                <a:ext uri="{FF2B5EF4-FFF2-40B4-BE49-F238E27FC236}">
                  <a16:creationId xmlns:a16="http://schemas.microsoft.com/office/drawing/2014/main" id="{559FA771-8B90-3479-A64D-48BC0037FED5}"/>
                </a:ext>
              </a:extLst>
            </p:cNvPr>
            <p:cNvGrpSpPr/>
            <p:nvPr/>
          </p:nvGrpSpPr>
          <p:grpSpPr>
            <a:xfrm rot="493675">
              <a:off x="-6806101" y="683791"/>
              <a:ext cx="3322107" cy="2161678"/>
              <a:chOff x="3224705" y="2448010"/>
              <a:chExt cx="5745675" cy="3738674"/>
            </a:xfrm>
            <a:noFill/>
          </p:grpSpPr>
          <p:sp>
            <p:nvSpPr>
              <p:cNvPr id="92" name="Freeform: Shape 91">
                <a:extLst>
                  <a:ext uri="{FF2B5EF4-FFF2-40B4-BE49-F238E27FC236}">
                    <a16:creationId xmlns:a16="http://schemas.microsoft.com/office/drawing/2014/main" id="{D80170A2-59AB-B6F5-C9EF-3F9E51E15049}"/>
                  </a:ext>
                </a:extLst>
              </p:cNvPr>
              <p:cNvSpPr/>
              <p:nvPr/>
            </p:nvSpPr>
            <p:spPr>
              <a:xfrm>
                <a:off x="3224705" y="2973429"/>
                <a:ext cx="4086746" cy="2988613"/>
              </a:xfrm>
              <a:custGeom>
                <a:avLst/>
                <a:gdLst>
                  <a:gd name="connsiteX0" fmla="*/ 3021857 w 4086746"/>
                  <a:gd name="connsiteY0" fmla="*/ 21082 h 2988613"/>
                  <a:gd name="connsiteX1" fmla="*/ 1949714 w 4086746"/>
                  <a:gd name="connsiteY1" fmla="*/ 140561 h 2988613"/>
                  <a:gd name="connsiteX2" fmla="*/ 17620 w 4086746"/>
                  <a:gd name="connsiteY2" fmla="*/ 326759 h 2988613"/>
                  <a:gd name="connsiteX3" fmla="*/ 1162808 w 4086746"/>
                  <a:gd name="connsiteY3" fmla="*/ 2051134 h 2988613"/>
                  <a:gd name="connsiteX4" fmla="*/ 2164991 w 4086746"/>
                  <a:gd name="connsiteY4" fmla="*/ 2546943 h 2988613"/>
                  <a:gd name="connsiteX5" fmla="*/ 3449172 w 4086746"/>
                  <a:gd name="connsiteY5" fmla="*/ 2922733 h 2988613"/>
                  <a:gd name="connsiteX6" fmla="*/ 3803596 w 4086746"/>
                  <a:gd name="connsiteY6" fmla="*/ 1748620 h 2988613"/>
                  <a:gd name="connsiteX7" fmla="*/ 3997970 w 4086746"/>
                  <a:gd name="connsiteY7" fmla="*/ 855117 h 2988613"/>
                  <a:gd name="connsiteX8" fmla="*/ 3021857 w 4086746"/>
                  <a:gd name="connsiteY8" fmla="*/ 21160 h 298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6746" h="2988613">
                    <a:moveTo>
                      <a:pt x="3021857" y="21082"/>
                    </a:moveTo>
                    <a:cubicBezTo>
                      <a:pt x="2524275" y="34658"/>
                      <a:pt x="2338926" y="-88523"/>
                      <a:pt x="1949714" y="140561"/>
                    </a:cubicBezTo>
                    <a:cubicBezTo>
                      <a:pt x="1650594" y="316654"/>
                      <a:pt x="147126" y="-24349"/>
                      <a:pt x="17620" y="326759"/>
                    </a:cubicBezTo>
                    <a:cubicBezTo>
                      <a:pt x="-151995" y="786777"/>
                      <a:pt x="953624" y="1647191"/>
                      <a:pt x="1162808" y="2051134"/>
                    </a:cubicBezTo>
                    <a:cubicBezTo>
                      <a:pt x="1489850" y="2682542"/>
                      <a:pt x="1817123" y="2418671"/>
                      <a:pt x="2164991" y="2546943"/>
                    </a:cubicBezTo>
                    <a:cubicBezTo>
                      <a:pt x="2623313" y="2715940"/>
                      <a:pt x="3059267" y="3153822"/>
                      <a:pt x="3449172" y="2922733"/>
                    </a:cubicBezTo>
                    <a:cubicBezTo>
                      <a:pt x="3746441" y="2746562"/>
                      <a:pt x="3674708" y="2098108"/>
                      <a:pt x="3803596" y="1748620"/>
                    </a:cubicBezTo>
                    <a:cubicBezTo>
                      <a:pt x="3970588" y="1295698"/>
                      <a:pt x="4222272" y="1242631"/>
                      <a:pt x="3997970" y="855117"/>
                    </a:cubicBezTo>
                    <a:cubicBezTo>
                      <a:pt x="3822185" y="551446"/>
                      <a:pt x="3400038" y="10824"/>
                      <a:pt x="3021857" y="211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3" name="Freeform: Shape 92">
                <a:extLst>
                  <a:ext uri="{FF2B5EF4-FFF2-40B4-BE49-F238E27FC236}">
                    <a16:creationId xmlns:a16="http://schemas.microsoft.com/office/drawing/2014/main" id="{9D66F887-018B-76A3-7DAB-4875DE267604}"/>
                  </a:ext>
                </a:extLst>
              </p:cNvPr>
              <p:cNvSpPr/>
              <p:nvPr/>
            </p:nvSpPr>
            <p:spPr>
              <a:xfrm>
                <a:off x="3285345" y="2945042"/>
                <a:ext cx="4163768" cy="2979360"/>
              </a:xfrm>
              <a:custGeom>
                <a:avLst/>
                <a:gdLst>
                  <a:gd name="connsiteX0" fmla="*/ 3793170 w 4163768"/>
                  <a:gd name="connsiteY0" fmla="*/ 1782639 h 2979360"/>
                  <a:gd name="connsiteX1" fmla="*/ 4094681 w 4163768"/>
                  <a:gd name="connsiteY1" fmla="*/ 868155 h 2979360"/>
                  <a:gd name="connsiteX2" fmla="*/ 2987366 w 4163768"/>
                  <a:gd name="connsiteY2" fmla="*/ 28 h 2979360"/>
                  <a:gd name="connsiteX3" fmla="*/ 1885912 w 4163768"/>
                  <a:gd name="connsiteY3" fmla="*/ 197641 h 2979360"/>
                  <a:gd name="connsiteX4" fmla="*/ 15678 w 4163768"/>
                  <a:gd name="connsiteY4" fmla="*/ 437446 h 2979360"/>
                  <a:gd name="connsiteX5" fmla="*/ 1132404 w 4163768"/>
                  <a:gd name="connsiteY5" fmla="*/ 2066409 h 2979360"/>
                  <a:gd name="connsiteX6" fmla="*/ 2140990 w 4163768"/>
                  <a:gd name="connsiteY6" fmla="*/ 2635648 h 2979360"/>
                  <a:gd name="connsiteX7" fmla="*/ 3375266 w 4163768"/>
                  <a:gd name="connsiteY7" fmla="*/ 2903143 h 2979360"/>
                  <a:gd name="connsiteX8" fmla="*/ 3793247 w 4163768"/>
                  <a:gd name="connsiteY8" fmla="*/ 1782639 h 2979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63768" h="2979360">
                    <a:moveTo>
                      <a:pt x="3793170" y="1782639"/>
                    </a:moveTo>
                    <a:cubicBezTo>
                      <a:pt x="3948438" y="1338818"/>
                      <a:pt x="4315975" y="1250115"/>
                      <a:pt x="4094681" y="868155"/>
                    </a:cubicBezTo>
                    <a:cubicBezTo>
                      <a:pt x="3912417" y="553917"/>
                      <a:pt x="3371717" y="-4523"/>
                      <a:pt x="2987366" y="28"/>
                    </a:cubicBezTo>
                    <a:cubicBezTo>
                      <a:pt x="2503822" y="5735"/>
                      <a:pt x="2269030" y="-27894"/>
                      <a:pt x="1885912" y="197641"/>
                    </a:cubicBezTo>
                    <a:cubicBezTo>
                      <a:pt x="1575531" y="380291"/>
                      <a:pt x="141019" y="77932"/>
                      <a:pt x="15678" y="437446"/>
                    </a:cubicBezTo>
                    <a:cubicBezTo>
                      <a:pt x="-141132" y="887207"/>
                      <a:pt x="925072" y="1670179"/>
                      <a:pt x="1132404" y="2066409"/>
                    </a:cubicBezTo>
                    <a:cubicBezTo>
                      <a:pt x="1452196" y="2678688"/>
                      <a:pt x="1784560" y="2511310"/>
                      <a:pt x="2140990" y="2635648"/>
                    </a:cubicBezTo>
                    <a:cubicBezTo>
                      <a:pt x="2589439" y="2792072"/>
                      <a:pt x="2991608" y="3130376"/>
                      <a:pt x="3375266" y="2903143"/>
                    </a:cubicBezTo>
                    <a:cubicBezTo>
                      <a:pt x="3683333" y="2720725"/>
                      <a:pt x="3668215" y="2140071"/>
                      <a:pt x="3793247" y="1782639"/>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4" name="Freeform: Shape 93">
                <a:extLst>
                  <a:ext uri="{FF2B5EF4-FFF2-40B4-BE49-F238E27FC236}">
                    <a16:creationId xmlns:a16="http://schemas.microsoft.com/office/drawing/2014/main" id="{4BCDD2B6-1C20-2C3E-0915-A570E9E735D4}"/>
                  </a:ext>
                </a:extLst>
              </p:cNvPr>
              <p:cNvSpPr/>
              <p:nvPr/>
            </p:nvSpPr>
            <p:spPr>
              <a:xfrm>
                <a:off x="3345777" y="2895587"/>
                <a:ext cx="4247432" cy="2996098"/>
              </a:xfrm>
              <a:custGeom>
                <a:avLst/>
                <a:gdLst>
                  <a:gd name="connsiteX0" fmla="*/ 3783028 w 4247432"/>
                  <a:gd name="connsiteY0" fmla="*/ 1837724 h 2996098"/>
                  <a:gd name="connsiteX1" fmla="*/ 4191599 w 4247432"/>
                  <a:gd name="connsiteY1" fmla="*/ 902338 h 2996098"/>
                  <a:gd name="connsiteX2" fmla="*/ 2953081 w 4247432"/>
                  <a:gd name="connsiteY2" fmla="*/ 41 h 2996098"/>
                  <a:gd name="connsiteX3" fmla="*/ 1822318 w 4247432"/>
                  <a:gd name="connsiteY3" fmla="*/ 275790 h 2996098"/>
                  <a:gd name="connsiteX4" fmla="*/ 13867 w 4247432"/>
                  <a:gd name="connsiteY4" fmla="*/ 569202 h 2996098"/>
                  <a:gd name="connsiteX5" fmla="*/ 1102053 w 4247432"/>
                  <a:gd name="connsiteY5" fmla="*/ 2102675 h 2996098"/>
                  <a:gd name="connsiteX6" fmla="*/ 2117041 w 4247432"/>
                  <a:gd name="connsiteY6" fmla="*/ 2745420 h 2996098"/>
                  <a:gd name="connsiteX7" fmla="*/ 3301335 w 4247432"/>
                  <a:gd name="connsiteY7" fmla="*/ 2904699 h 2996098"/>
                  <a:gd name="connsiteX8" fmla="*/ 3782951 w 4247432"/>
                  <a:gd name="connsiteY8" fmla="*/ 1837724 h 29960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47432" h="2996098">
                    <a:moveTo>
                      <a:pt x="3783028" y="1837724"/>
                    </a:moveTo>
                    <a:cubicBezTo>
                      <a:pt x="3926880" y="1403159"/>
                      <a:pt x="4410039" y="1278667"/>
                      <a:pt x="4191599" y="902338"/>
                    </a:cubicBezTo>
                    <a:cubicBezTo>
                      <a:pt x="4002856" y="577532"/>
                      <a:pt x="3343681" y="1506"/>
                      <a:pt x="2953081" y="41"/>
                    </a:cubicBezTo>
                    <a:cubicBezTo>
                      <a:pt x="2483575" y="-1733"/>
                      <a:pt x="2199342" y="53802"/>
                      <a:pt x="1822318" y="275790"/>
                    </a:cubicBezTo>
                    <a:cubicBezTo>
                      <a:pt x="1500752" y="465073"/>
                      <a:pt x="134888" y="201125"/>
                      <a:pt x="13867" y="569202"/>
                    </a:cubicBezTo>
                    <a:cubicBezTo>
                      <a:pt x="-130603" y="1008626"/>
                      <a:pt x="896726" y="1714158"/>
                      <a:pt x="1102053" y="2102675"/>
                    </a:cubicBezTo>
                    <a:cubicBezTo>
                      <a:pt x="1414672" y="2695824"/>
                      <a:pt x="1751896" y="2625171"/>
                      <a:pt x="2117041" y="2745420"/>
                    </a:cubicBezTo>
                    <a:cubicBezTo>
                      <a:pt x="2555309" y="2889658"/>
                      <a:pt x="2924002" y="3128075"/>
                      <a:pt x="3301335" y="2904699"/>
                    </a:cubicBezTo>
                    <a:cubicBezTo>
                      <a:pt x="3620201" y="2716033"/>
                      <a:pt x="3661930" y="2203256"/>
                      <a:pt x="3782951" y="183772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5" name="Freeform: Shape 94">
                <a:extLst>
                  <a:ext uri="{FF2B5EF4-FFF2-40B4-BE49-F238E27FC236}">
                    <a16:creationId xmlns:a16="http://schemas.microsoft.com/office/drawing/2014/main" id="{824603FF-EA06-CFBC-4B26-BA3148F4E6D6}"/>
                  </a:ext>
                </a:extLst>
              </p:cNvPr>
              <p:cNvSpPr/>
              <p:nvPr/>
            </p:nvSpPr>
            <p:spPr>
              <a:xfrm>
                <a:off x="3406170" y="2845727"/>
                <a:ext cx="4334890" cy="3021757"/>
              </a:xfrm>
              <a:custGeom>
                <a:avLst/>
                <a:gdLst>
                  <a:gd name="connsiteX0" fmla="*/ 3772848 w 4334890"/>
                  <a:gd name="connsiteY0" fmla="*/ 1893214 h 3021757"/>
                  <a:gd name="connsiteX1" fmla="*/ 4288557 w 4334890"/>
                  <a:gd name="connsiteY1" fmla="*/ 936924 h 3021757"/>
                  <a:gd name="connsiteX2" fmla="*/ 2918837 w 4334890"/>
                  <a:gd name="connsiteY2" fmla="*/ 381 h 3021757"/>
                  <a:gd name="connsiteX3" fmla="*/ 1758762 w 4334890"/>
                  <a:gd name="connsiteY3" fmla="*/ 354188 h 3021757"/>
                  <a:gd name="connsiteX4" fmla="*/ 12172 w 4334890"/>
                  <a:gd name="connsiteY4" fmla="*/ 701207 h 3021757"/>
                  <a:gd name="connsiteX5" fmla="*/ 1071897 w 4334890"/>
                  <a:gd name="connsiteY5" fmla="*/ 2139267 h 3021757"/>
                  <a:gd name="connsiteX6" fmla="*/ 2093286 w 4334890"/>
                  <a:gd name="connsiteY6" fmla="*/ 2855443 h 3021757"/>
                  <a:gd name="connsiteX7" fmla="*/ 3227676 w 4334890"/>
                  <a:gd name="connsiteY7" fmla="*/ 2906427 h 3021757"/>
                  <a:gd name="connsiteX8" fmla="*/ 3772926 w 4334890"/>
                  <a:gd name="connsiteY8" fmla="*/ 1893060 h 3021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34890" h="3021757">
                    <a:moveTo>
                      <a:pt x="3772848" y="1893214"/>
                    </a:moveTo>
                    <a:cubicBezTo>
                      <a:pt x="3905671" y="1468137"/>
                      <a:pt x="4503989" y="1307701"/>
                      <a:pt x="4288557" y="936924"/>
                    </a:cubicBezTo>
                    <a:cubicBezTo>
                      <a:pt x="4093411" y="601629"/>
                      <a:pt x="3315684" y="8094"/>
                      <a:pt x="2918837" y="381"/>
                    </a:cubicBezTo>
                    <a:cubicBezTo>
                      <a:pt x="2463446" y="-8412"/>
                      <a:pt x="2129770" y="135826"/>
                      <a:pt x="1758762" y="354188"/>
                    </a:cubicBezTo>
                    <a:cubicBezTo>
                      <a:pt x="1425935" y="550027"/>
                      <a:pt x="128642" y="324415"/>
                      <a:pt x="12172" y="701207"/>
                    </a:cubicBezTo>
                    <a:cubicBezTo>
                      <a:pt x="-120342" y="1129987"/>
                      <a:pt x="868421" y="1758386"/>
                      <a:pt x="1071897" y="2139267"/>
                    </a:cubicBezTo>
                    <a:cubicBezTo>
                      <a:pt x="1377265" y="2713288"/>
                      <a:pt x="1719270" y="2739667"/>
                      <a:pt x="2093286" y="2855443"/>
                    </a:cubicBezTo>
                    <a:cubicBezTo>
                      <a:pt x="2521218" y="2987957"/>
                      <a:pt x="2856591" y="3126024"/>
                      <a:pt x="3227676" y="2906427"/>
                    </a:cubicBezTo>
                    <a:cubicBezTo>
                      <a:pt x="3557340" y="2711514"/>
                      <a:pt x="3656147" y="2266690"/>
                      <a:pt x="3772926" y="1893060"/>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6" name="Freeform: Shape 95">
                <a:extLst>
                  <a:ext uri="{FF2B5EF4-FFF2-40B4-BE49-F238E27FC236}">
                    <a16:creationId xmlns:a16="http://schemas.microsoft.com/office/drawing/2014/main" id="{015D0060-6FF0-6F93-1D1D-18DB62EC3667}"/>
                  </a:ext>
                </a:extLst>
              </p:cNvPr>
              <p:cNvSpPr/>
              <p:nvPr/>
            </p:nvSpPr>
            <p:spPr>
              <a:xfrm>
                <a:off x="3466359" y="2795931"/>
                <a:ext cx="4425026" cy="3063471"/>
              </a:xfrm>
              <a:custGeom>
                <a:avLst/>
                <a:gdLst>
                  <a:gd name="connsiteX0" fmla="*/ 3762949 w 4425026"/>
                  <a:gd name="connsiteY0" fmla="*/ 1948641 h 3063471"/>
                  <a:gd name="connsiteX1" fmla="*/ 4385718 w 4425026"/>
                  <a:gd name="connsiteY1" fmla="*/ 971448 h 3063471"/>
                  <a:gd name="connsiteX2" fmla="*/ 2884795 w 4425026"/>
                  <a:gd name="connsiteY2" fmla="*/ 735 h 3063471"/>
                  <a:gd name="connsiteX3" fmla="*/ 1695410 w 4425026"/>
                  <a:gd name="connsiteY3" fmla="*/ 432677 h 3063471"/>
                  <a:gd name="connsiteX4" fmla="*/ 10603 w 4425026"/>
                  <a:gd name="connsiteY4" fmla="*/ 833304 h 3063471"/>
                  <a:gd name="connsiteX5" fmla="*/ 1041789 w 4425026"/>
                  <a:gd name="connsiteY5" fmla="*/ 2175951 h 3063471"/>
                  <a:gd name="connsiteX6" fmla="*/ 2069581 w 4425026"/>
                  <a:gd name="connsiteY6" fmla="*/ 2965634 h 3063471"/>
                  <a:gd name="connsiteX7" fmla="*/ 3154065 w 4425026"/>
                  <a:gd name="connsiteY7" fmla="*/ 2908401 h 3063471"/>
                  <a:gd name="connsiteX8" fmla="*/ 3762949 w 4425026"/>
                  <a:gd name="connsiteY8" fmla="*/ 1948564 h 3063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25026" h="3063471">
                    <a:moveTo>
                      <a:pt x="3762949" y="1948641"/>
                    </a:moveTo>
                    <a:cubicBezTo>
                      <a:pt x="3885128" y="1533127"/>
                      <a:pt x="4598295" y="1336594"/>
                      <a:pt x="4385718" y="971448"/>
                    </a:cubicBezTo>
                    <a:cubicBezTo>
                      <a:pt x="4184094" y="625586"/>
                      <a:pt x="3287967" y="14927"/>
                      <a:pt x="2884795" y="735"/>
                    </a:cubicBezTo>
                    <a:cubicBezTo>
                      <a:pt x="2443596" y="-14769"/>
                      <a:pt x="2060325" y="217863"/>
                      <a:pt x="1695410" y="432677"/>
                    </a:cubicBezTo>
                    <a:cubicBezTo>
                      <a:pt x="1351399" y="635150"/>
                      <a:pt x="122214" y="447718"/>
                      <a:pt x="10603" y="833304"/>
                    </a:cubicBezTo>
                    <a:cubicBezTo>
                      <a:pt x="-110418" y="1251362"/>
                      <a:pt x="840318" y="1802706"/>
                      <a:pt x="1041789" y="2175951"/>
                    </a:cubicBezTo>
                    <a:cubicBezTo>
                      <a:pt x="1339983" y="2730842"/>
                      <a:pt x="1686617" y="2854485"/>
                      <a:pt x="2069581" y="2965634"/>
                    </a:cubicBezTo>
                    <a:cubicBezTo>
                      <a:pt x="2487022" y="3086809"/>
                      <a:pt x="2789228" y="3124141"/>
                      <a:pt x="3154065" y="2908401"/>
                    </a:cubicBezTo>
                    <a:cubicBezTo>
                      <a:pt x="3494528" y="2707240"/>
                      <a:pt x="3650644" y="2330524"/>
                      <a:pt x="3762949" y="19485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7" name="Freeform: Shape 96">
                <a:extLst>
                  <a:ext uri="{FF2B5EF4-FFF2-40B4-BE49-F238E27FC236}">
                    <a16:creationId xmlns:a16="http://schemas.microsoft.com/office/drawing/2014/main" id="{32A87D1E-812F-43C0-C0E0-966B6CE5FDCE}"/>
                  </a:ext>
                </a:extLst>
              </p:cNvPr>
              <p:cNvSpPr/>
              <p:nvPr/>
            </p:nvSpPr>
            <p:spPr>
              <a:xfrm>
                <a:off x="3526436" y="2746166"/>
                <a:ext cx="4516838" cy="3129085"/>
              </a:xfrm>
              <a:custGeom>
                <a:avLst/>
                <a:gdLst>
                  <a:gd name="connsiteX0" fmla="*/ 3753086 w 4516838"/>
                  <a:gd name="connsiteY0" fmla="*/ 2004037 h 3129085"/>
                  <a:gd name="connsiteX1" fmla="*/ 4482992 w 4516838"/>
                  <a:gd name="connsiteY1" fmla="*/ 1005942 h 3129085"/>
                  <a:gd name="connsiteX2" fmla="*/ 2850866 w 4516838"/>
                  <a:gd name="connsiteY2" fmla="*/ 1059 h 3129085"/>
                  <a:gd name="connsiteX3" fmla="*/ 1632171 w 4516838"/>
                  <a:gd name="connsiteY3" fmla="*/ 511136 h 3129085"/>
                  <a:gd name="connsiteX4" fmla="*/ 9147 w 4516838"/>
                  <a:gd name="connsiteY4" fmla="*/ 965447 h 3129085"/>
                  <a:gd name="connsiteX5" fmla="*/ 1011871 w 4516838"/>
                  <a:gd name="connsiteY5" fmla="*/ 2212681 h 3129085"/>
                  <a:gd name="connsiteX6" fmla="*/ 2046065 w 4516838"/>
                  <a:gd name="connsiteY6" fmla="*/ 3075871 h 3129085"/>
                  <a:gd name="connsiteX7" fmla="*/ 3080644 w 4516838"/>
                  <a:gd name="connsiteY7" fmla="*/ 2910345 h 3129085"/>
                  <a:gd name="connsiteX8" fmla="*/ 3753163 w 4516838"/>
                  <a:gd name="connsiteY8" fmla="*/ 2004114 h 3129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16838" h="3129085">
                    <a:moveTo>
                      <a:pt x="3753086" y="2004037"/>
                    </a:moveTo>
                    <a:cubicBezTo>
                      <a:pt x="3864928" y="1598166"/>
                      <a:pt x="4692561" y="1365534"/>
                      <a:pt x="4482992" y="1005942"/>
                    </a:cubicBezTo>
                    <a:cubicBezTo>
                      <a:pt x="4274888" y="649589"/>
                      <a:pt x="3260286" y="21962"/>
                      <a:pt x="2850866" y="1059"/>
                    </a:cubicBezTo>
                    <a:cubicBezTo>
                      <a:pt x="2423783" y="-20770"/>
                      <a:pt x="1990992" y="299870"/>
                      <a:pt x="1632171" y="511136"/>
                    </a:cubicBezTo>
                    <a:cubicBezTo>
                      <a:pt x="1276976" y="720166"/>
                      <a:pt x="115667" y="570837"/>
                      <a:pt x="9147" y="965447"/>
                    </a:cubicBezTo>
                    <a:cubicBezTo>
                      <a:pt x="-100767" y="1372553"/>
                      <a:pt x="812252" y="1847149"/>
                      <a:pt x="1011871" y="2212681"/>
                    </a:cubicBezTo>
                    <a:cubicBezTo>
                      <a:pt x="1302892" y="2748444"/>
                      <a:pt x="1654000" y="2969583"/>
                      <a:pt x="2046065" y="3075871"/>
                    </a:cubicBezTo>
                    <a:cubicBezTo>
                      <a:pt x="2452939" y="3186094"/>
                      <a:pt x="2721978" y="3122305"/>
                      <a:pt x="3080644" y="2910345"/>
                    </a:cubicBezTo>
                    <a:cubicBezTo>
                      <a:pt x="3431906" y="2702935"/>
                      <a:pt x="3645563" y="2394405"/>
                      <a:pt x="3753163" y="20041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8" name="Freeform: Shape 97">
                <a:extLst>
                  <a:ext uri="{FF2B5EF4-FFF2-40B4-BE49-F238E27FC236}">
                    <a16:creationId xmlns:a16="http://schemas.microsoft.com/office/drawing/2014/main" id="{2FA75D0E-3FF2-161B-8B23-1D71FF26CD1C}"/>
                  </a:ext>
                </a:extLst>
              </p:cNvPr>
              <p:cNvSpPr/>
              <p:nvPr/>
            </p:nvSpPr>
            <p:spPr>
              <a:xfrm>
                <a:off x="3586413" y="2696421"/>
                <a:ext cx="4609879" cy="3215724"/>
              </a:xfrm>
              <a:custGeom>
                <a:avLst/>
                <a:gdLst>
                  <a:gd name="connsiteX0" fmla="*/ 3743322 w 4609879"/>
                  <a:gd name="connsiteY0" fmla="*/ 2059413 h 3215724"/>
                  <a:gd name="connsiteX1" fmla="*/ 4580365 w 4609879"/>
                  <a:gd name="connsiteY1" fmla="*/ 1040414 h 3215724"/>
                  <a:gd name="connsiteX2" fmla="*/ 2817037 w 4609879"/>
                  <a:gd name="connsiteY2" fmla="*/ 1361 h 3215724"/>
                  <a:gd name="connsiteX3" fmla="*/ 1568955 w 4609879"/>
                  <a:gd name="connsiteY3" fmla="*/ 589575 h 3215724"/>
                  <a:gd name="connsiteX4" fmla="*/ 7791 w 4609879"/>
                  <a:gd name="connsiteY4" fmla="*/ 1097493 h 3215724"/>
                  <a:gd name="connsiteX5" fmla="*/ 981976 w 4609879"/>
                  <a:gd name="connsiteY5" fmla="*/ 2249313 h 3215724"/>
                  <a:gd name="connsiteX6" fmla="*/ 2022571 w 4609879"/>
                  <a:gd name="connsiteY6" fmla="*/ 3185934 h 3215724"/>
                  <a:gd name="connsiteX7" fmla="*/ 3007169 w 4609879"/>
                  <a:gd name="connsiteY7" fmla="*/ 2912190 h 3215724"/>
                  <a:gd name="connsiteX8" fmla="*/ 3743322 w 4609879"/>
                  <a:gd name="connsiteY8" fmla="*/ 2059567 h 321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609879" h="3215724">
                    <a:moveTo>
                      <a:pt x="3743322" y="2059413"/>
                    </a:moveTo>
                    <a:cubicBezTo>
                      <a:pt x="3845138" y="1663337"/>
                      <a:pt x="4786926" y="1394376"/>
                      <a:pt x="4580365" y="1040414"/>
                    </a:cubicBezTo>
                    <a:cubicBezTo>
                      <a:pt x="4365783" y="673495"/>
                      <a:pt x="3232782" y="29284"/>
                      <a:pt x="2817037" y="1361"/>
                    </a:cubicBezTo>
                    <a:cubicBezTo>
                      <a:pt x="2401292" y="-26560"/>
                      <a:pt x="1921836" y="381934"/>
                      <a:pt x="1568955" y="589575"/>
                    </a:cubicBezTo>
                    <a:cubicBezTo>
                      <a:pt x="1202498" y="805237"/>
                      <a:pt x="108757" y="693858"/>
                      <a:pt x="7791" y="1097493"/>
                    </a:cubicBezTo>
                    <a:cubicBezTo>
                      <a:pt x="-91324" y="1493568"/>
                      <a:pt x="784362" y="1891418"/>
                      <a:pt x="981976" y="2249313"/>
                    </a:cubicBezTo>
                    <a:cubicBezTo>
                      <a:pt x="1265746" y="2765947"/>
                      <a:pt x="1621328" y="3084968"/>
                      <a:pt x="2022571" y="3185934"/>
                    </a:cubicBezTo>
                    <a:cubicBezTo>
                      <a:pt x="2418724" y="3285589"/>
                      <a:pt x="2654827" y="3120217"/>
                      <a:pt x="3007169" y="2912190"/>
                    </a:cubicBezTo>
                    <a:cubicBezTo>
                      <a:pt x="3369229" y="2698533"/>
                      <a:pt x="3640813" y="2458265"/>
                      <a:pt x="3743322" y="2059567"/>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9" name="Freeform: Shape 98">
                <a:extLst>
                  <a:ext uri="{FF2B5EF4-FFF2-40B4-BE49-F238E27FC236}">
                    <a16:creationId xmlns:a16="http://schemas.microsoft.com/office/drawing/2014/main" id="{E51754D1-CB82-7503-01B5-51A46EB0223A}"/>
                  </a:ext>
                </a:extLst>
              </p:cNvPr>
              <p:cNvSpPr/>
              <p:nvPr/>
            </p:nvSpPr>
            <p:spPr>
              <a:xfrm>
                <a:off x="3646345" y="2646648"/>
                <a:ext cx="4703818" cy="3313713"/>
              </a:xfrm>
              <a:custGeom>
                <a:avLst/>
                <a:gdLst>
                  <a:gd name="connsiteX0" fmla="*/ 3733681 w 4703818"/>
                  <a:gd name="connsiteY0" fmla="*/ 2114893 h 3313713"/>
                  <a:gd name="connsiteX1" fmla="*/ 4677784 w 4703818"/>
                  <a:gd name="connsiteY1" fmla="*/ 1074915 h 3313713"/>
                  <a:gd name="connsiteX2" fmla="*/ 2783330 w 4703818"/>
                  <a:gd name="connsiteY2" fmla="*/ 1615 h 3313713"/>
                  <a:gd name="connsiteX3" fmla="*/ 1505937 w 4703818"/>
                  <a:gd name="connsiteY3" fmla="*/ 667886 h 3313713"/>
                  <a:gd name="connsiteX4" fmla="*/ 6557 w 4703818"/>
                  <a:gd name="connsiteY4" fmla="*/ 1229411 h 3313713"/>
                  <a:gd name="connsiteX5" fmla="*/ 952280 w 4703818"/>
                  <a:gd name="connsiteY5" fmla="*/ 2285819 h 3313713"/>
                  <a:gd name="connsiteX6" fmla="*/ 1999200 w 4703818"/>
                  <a:gd name="connsiteY6" fmla="*/ 3295947 h 3313713"/>
                  <a:gd name="connsiteX7" fmla="*/ 2933893 w 4703818"/>
                  <a:gd name="connsiteY7" fmla="*/ 2913910 h 3313713"/>
                  <a:gd name="connsiteX8" fmla="*/ 3733681 w 4703818"/>
                  <a:gd name="connsiteY8" fmla="*/ 2114816 h 3313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03818" h="3313713">
                    <a:moveTo>
                      <a:pt x="3733681" y="2114893"/>
                    </a:moveTo>
                    <a:cubicBezTo>
                      <a:pt x="3825777" y="1728690"/>
                      <a:pt x="4881491" y="1423323"/>
                      <a:pt x="4677784" y="1074915"/>
                    </a:cubicBezTo>
                    <a:cubicBezTo>
                      <a:pt x="4456722" y="697428"/>
                      <a:pt x="3205245" y="37019"/>
                      <a:pt x="2783330" y="1615"/>
                    </a:cubicBezTo>
                    <a:cubicBezTo>
                      <a:pt x="2384478" y="-31860"/>
                      <a:pt x="1852725" y="463871"/>
                      <a:pt x="1505937" y="667886"/>
                    </a:cubicBezTo>
                    <a:cubicBezTo>
                      <a:pt x="1128296" y="890105"/>
                      <a:pt x="101738" y="816675"/>
                      <a:pt x="6557" y="1229411"/>
                    </a:cubicBezTo>
                    <a:cubicBezTo>
                      <a:pt x="-82223" y="1614457"/>
                      <a:pt x="756517" y="1935560"/>
                      <a:pt x="952280" y="2285819"/>
                    </a:cubicBezTo>
                    <a:cubicBezTo>
                      <a:pt x="1228877" y="2783324"/>
                      <a:pt x="1588778" y="3200611"/>
                      <a:pt x="1999200" y="3295947"/>
                    </a:cubicBezTo>
                    <a:cubicBezTo>
                      <a:pt x="2384478" y="3385421"/>
                      <a:pt x="2587799" y="3118157"/>
                      <a:pt x="2933893" y="2913910"/>
                    </a:cubicBezTo>
                    <a:cubicBezTo>
                      <a:pt x="3306752" y="2694082"/>
                      <a:pt x="3636494" y="2522076"/>
                      <a:pt x="3733681" y="2114816"/>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0" name="Freeform: Shape 99">
                <a:extLst>
                  <a:ext uri="{FF2B5EF4-FFF2-40B4-BE49-F238E27FC236}">
                    <a16:creationId xmlns:a16="http://schemas.microsoft.com/office/drawing/2014/main" id="{F19F2AFA-C9C6-DFBD-6EC0-4372A22F68E7}"/>
                  </a:ext>
                </a:extLst>
              </p:cNvPr>
              <p:cNvSpPr/>
              <p:nvPr/>
            </p:nvSpPr>
            <p:spPr>
              <a:xfrm>
                <a:off x="3706188" y="2596973"/>
                <a:ext cx="4798420" cy="3416920"/>
              </a:xfrm>
              <a:custGeom>
                <a:avLst/>
                <a:gdLst>
                  <a:gd name="connsiteX0" fmla="*/ 3724051 w 4798420"/>
                  <a:gd name="connsiteY0" fmla="*/ 2170199 h 3416920"/>
                  <a:gd name="connsiteX1" fmla="*/ 4775292 w 4798420"/>
                  <a:gd name="connsiteY1" fmla="*/ 1109318 h 3416920"/>
                  <a:gd name="connsiteX2" fmla="*/ 2749635 w 4798420"/>
                  <a:gd name="connsiteY2" fmla="*/ 1848 h 3416920"/>
                  <a:gd name="connsiteX3" fmla="*/ 1442932 w 4798420"/>
                  <a:gd name="connsiteY3" fmla="*/ 746255 h 3416920"/>
                  <a:gd name="connsiteX4" fmla="*/ 5412 w 4798420"/>
                  <a:gd name="connsiteY4" fmla="*/ 1361387 h 3416920"/>
                  <a:gd name="connsiteX5" fmla="*/ 922596 w 4798420"/>
                  <a:gd name="connsiteY5" fmla="*/ 2322304 h 3416920"/>
                  <a:gd name="connsiteX6" fmla="*/ 1975918 w 4798420"/>
                  <a:gd name="connsiteY6" fmla="*/ 3405863 h 3416920"/>
                  <a:gd name="connsiteX7" fmla="*/ 2860706 w 4798420"/>
                  <a:gd name="connsiteY7" fmla="*/ 2915608 h 3416920"/>
                  <a:gd name="connsiteX8" fmla="*/ 3724129 w 4798420"/>
                  <a:gd name="connsiteY8" fmla="*/ 2170122 h 3416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98420" h="3416920">
                    <a:moveTo>
                      <a:pt x="3724051" y="2170199"/>
                    </a:moveTo>
                    <a:cubicBezTo>
                      <a:pt x="3806815" y="1793946"/>
                      <a:pt x="4975991" y="1452172"/>
                      <a:pt x="4775292" y="1109318"/>
                    </a:cubicBezTo>
                    <a:cubicBezTo>
                      <a:pt x="4547751" y="721341"/>
                      <a:pt x="3177798" y="45042"/>
                      <a:pt x="2749635" y="1848"/>
                    </a:cubicBezTo>
                    <a:cubicBezTo>
                      <a:pt x="2364821" y="-36950"/>
                      <a:pt x="1783627" y="545787"/>
                      <a:pt x="1442932" y="746255"/>
                    </a:cubicBezTo>
                    <a:cubicBezTo>
                      <a:pt x="1054030" y="975107"/>
                      <a:pt x="94192" y="939472"/>
                      <a:pt x="5412" y="1361387"/>
                    </a:cubicBezTo>
                    <a:cubicBezTo>
                      <a:pt x="-73263" y="1735248"/>
                      <a:pt x="728761" y="1979759"/>
                      <a:pt x="922596" y="2322304"/>
                    </a:cubicBezTo>
                    <a:cubicBezTo>
                      <a:pt x="1191943" y="2800681"/>
                      <a:pt x="1556163" y="3316697"/>
                      <a:pt x="1975918" y="3405863"/>
                    </a:cubicBezTo>
                    <a:cubicBezTo>
                      <a:pt x="2350320" y="3485463"/>
                      <a:pt x="2520860" y="3115999"/>
                      <a:pt x="2860706" y="2915608"/>
                    </a:cubicBezTo>
                    <a:cubicBezTo>
                      <a:pt x="3244364" y="2689532"/>
                      <a:pt x="3632649" y="2585944"/>
                      <a:pt x="3724129" y="2170122"/>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1" name="Freeform: Shape 100">
                <a:extLst>
                  <a:ext uri="{FF2B5EF4-FFF2-40B4-BE49-F238E27FC236}">
                    <a16:creationId xmlns:a16="http://schemas.microsoft.com/office/drawing/2014/main" id="{32668A95-6F92-DEA0-9979-B93187970AFD}"/>
                  </a:ext>
                </a:extLst>
              </p:cNvPr>
              <p:cNvSpPr/>
              <p:nvPr/>
            </p:nvSpPr>
            <p:spPr>
              <a:xfrm>
                <a:off x="3765757" y="2547325"/>
                <a:ext cx="4893698" cy="3522930"/>
              </a:xfrm>
              <a:custGeom>
                <a:avLst/>
                <a:gdLst>
                  <a:gd name="connsiteX0" fmla="*/ 3714695 w 4893698"/>
                  <a:gd name="connsiteY0" fmla="*/ 2225478 h 3522930"/>
                  <a:gd name="connsiteX1" fmla="*/ 4872995 w 4893698"/>
                  <a:gd name="connsiteY1" fmla="*/ 1143693 h 3522930"/>
                  <a:gd name="connsiteX2" fmla="*/ 2716137 w 4893698"/>
                  <a:gd name="connsiteY2" fmla="*/ 2054 h 3522930"/>
                  <a:gd name="connsiteX3" fmla="*/ 1380123 w 4893698"/>
                  <a:gd name="connsiteY3" fmla="*/ 824596 h 3522930"/>
                  <a:gd name="connsiteX4" fmla="*/ 4386 w 4893698"/>
                  <a:gd name="connsiteY4" fmla="*/ 1493335 h 3522930"/>
                  <a:gd name="connsiteX5" fmla="*/ 893031 w 4893698"/>
                  <a:gd name="connsiteY5" fmla="*/ 2358840 h 3522930"/>
                  <a:gd name="connsiteX6" fmla="*/ 1952756 w 4893698"/>
                  <a:gd name="connsiteY6" fmla="*/ 3515905 h 3522930"/>
                  <a:gd name="connsiteX7" fmla="*/ 2787562 w 4893698"/>
                  <a:gd name="connsiteY7" fmla="*/ 2917357 h 3522930"/>
                  <a:gd name="connsiteX8" fmla="*/ 3714541 w 4893698"/>
                  <a:gd name="connsiteY8" fmla="*/ 2225478 h 3522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93698" h="3522930">
                    <a:moveTo>
                      <a:pt x="3714695" y="2225478"/>
                    </a:moveTo>
                    <a:cubicBezTo>
                      <a:pt x="3788357" y="1859175"/>
                      <a:pt x="5070764" y="1480917"/>
                      <a:pt x="4872995" y="1143693"/>
                    </a:cubicBezTo>
                    <a:cubicBezTo>
                      <a:pt x="4639053" y="745149"/>
                      <a:pt x="3150470" y="53347"/>
                      <a:pt x="2716137" y="2054"/>
                    </a:cubicBezTo>
                    <a:cubicBezTo>
                      <a:pt x="2345360" y="-41757"/>
                      <a:pt x="1714801" y="627676"/>
                      <a:pt x="1380123" y="824596"/>
                    </a:cubicBezTo>
                    <a:cubicBezTo>
                      <a:pt x="980036" y="1060081"/>
                      <a:pt x="86455" y="1062164"/>
                      <a:pt x="4386" y="1493335"/>
                    </a:cubicBezTo>
                    <a:cubicBezTo>
                      <a:pt x="-64647" y="1856012"/>
                      <a:pt x="701202" y="2023930"/>
                      <a:pt x="893031" y="2358840"/>
                    </a:cubicBezTo>
                    <a:cubicBezTo>
                      <a:pt x="1155205" y="2818087"/>
                      <a:pt x="1523590" y="3433219"/>
                      <a:pt x="1952756" y="3515905"/>
                    </a:cubicBezTo>
                    <a:cubicBezTo>
                      <a:pt x="2316282" y="3585942"/>
                      <a:pt x="2454040" y="3113968"/>
                      <a:pt x="2787562" y="2917357"/>
                    </a:cubicBezTo>
                    <a:cubicBezTo>
                      <a:pt x="3182018" y="2685033"/>
                      <a:pt x="3629232" y="2649938"/>
                      <a:pt x="3714541" y="2225478"/>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2" name="Freeform: Shape 101">
                <a:extLst>
                  <a:ext uri="{FF2B5EF4-FFF2-40B4-BE49-F238E27FC236}">
                    <a16:creationId xmlns:a16="http://schemas.microsoft.com/office/drawing/2014/main" id="{A4088B6E-08ED-F19A-EDD4-DEB81D897874}"/>
                  </a:ext>
                </a:extLst>
              </p:cNvPr>
              <p:cNvSpPr/>
              <p:nvPr/>
            </p:nvSpPr>
            <p:spPr>
              <a:xfrm>
                <a:off x="3825389" y="2497697"/>
                <a:ext cx="4989429" cy="3630406"/>
              </a:xfrm>
              <a:custGeom>
                <a:avLst/>
                <a:gdLst>
                  <a:gd name="connsiteX0" fmla="*/ 3705354 w 4989429"/>
                  <a:gd name="connsiteY0" fmla="*/ 2280737 h 3630406"/>
                  <a:gd name="connsiteX1" fmla="*/ 4970792 w 4989429"/>
                  <a:gd name="connsiteY1" fmla="*/ 1178049 h 3630406"/>
                  <a:gd name="connsiteX2" fmla="*/ 2682730 w 4989429"/>
                  <a:gd name="connsiteY2" fmla="*/ 2241 h 3630406"/>
                  <a:gd name="connsiteX3" fmla="*/ 1317406 w 4989429"/>
                  <a:gd name="connsiteY3" fmla="*/ 902918 h 3630406"/>
                  <a:gd name="connsiteX4" fmla="*/ 3453 w 4989429"/>
                  <a:gd name="connsiteY4" fmla="*/ 1625341 h 3630406"/>
                  <a:gd name="connsiteX5" fmla="*/ 863635 w 4989429"/>
                  <a:gd name="connsiteY5" fmla="*/ 2395433 h 3630406"/>
                  <a:gd name="connsiteX6" fmla="*/ 1929762 w 4989429"/>
                  <a:gd name="connsiteY6" fmla="*/ 3625929 h 3630406"/>
                  <a:gd name="connsiteX7" fmla="*/ 2714663 w 4989429"/>
                  <a:gd name="connsiteY7" fmla="*/ 2919163 h 3630406"/>
                  <a:gd name="connsiteX8" fmla="*/ 3705277 w 4989429"/>
                  <a:gd name="connsiteY8" fmla="*/ 2280814 h 3630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89429" h="3630406">
                    <a:moveTo>
                      <a:pt x="3705354" y="2280737"/>
                    </a:moveTo>
                    <a:cubicBezTo>
                      <a:pt x="3770145" y="1924384"/>
                      <a:pt x="5165629" y="1509720"/>
                      <a:pt x="4970792" y="1178049"/>
                    </a:cubicBezTo>
                    <a:cubicBezTo>
                      <a:pt x="4730370" y="769015"/>
                      <a:pt x="3123080" y="62173"/>
                      <a:pt x="2682730" y="2241"/>
                    </a:cubicBezTo>
                    <a:cubicBezTo>
                      <a:pt x="2325838" y="-46353"/>
                      <a:pt x="1645991" y="709546"/>
                      <a:pt x="1317406" y="902918"/>
                    </a:cubicBezTo>
                    <a:cubicBezTo>
                      <a:pt x="906058" y="1144960"/>
                      <a:pt x="78271" y="1184760"/>
                      <a:pt x="3453" y="1625341"/>
                    </a:cubicBezTo>
                    <a:cubicBezTo>
                      <a:pt x="-56171" y="1976757"/>
                      <a:pt x="673658" y="2068236"/>
                      <a:pt x="863635" y="2395433"/>
                    </a:cubicBezTo>
                    <a:cubicBezTo>
                      <a:pt x="1118636" y="2835628"/>
                      <a:pt x="1491186" y="3550339"/>
                      <a:pt x="1929762" y="3625929"/>
                    </a:cubicBezTo>
                    <a:cubicBezTo>
                      <a:pt x="2282335" y="3686709"/>
                      <a:pt x="2387313" y="3111917"/>
                      <a:pt x="2714663" y="2919163"/>
                    </a:cubicBezTo>
                    <a:cubicBezTo>
                      <a:pt x="3119918" y="2680592"/>
                      <a:pt x="3626525" y="2714067"/>
                      <a:pt x="3705277" y="228081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03" name="Freeform: Shape 102">
                <a:extLst>
                  <a:ext uri="{FF2B5EF4-FFF2-40B4-BE49-F238E27FC236}">
                    <a16:creationId xmlns:a16="http://schemas.microsoft.com/office/drawing/2014/main" id="{1E8788C7-270E-83A7-6D85-9DD555233C99}"/>
                  </a:ext>
                </a:extLst>
              </p:cNvPr>
              <p:cNvSpPr/>
              <p:nvPr/>
            </p:nvSpPr>
            <p:spPr>
              <a:xfrm>
                <a:off x="3884910" y="2448010"/>
                <a:ext cx="5085470" cy="3738674"/>
              </a:xfrm>
              <a:custGeom>
                <a:avLst/>
                <a:gdLst>
                  <a:gd name="connsiteX0" fmla="*/ 5068621 w 5085470"/>
                  <a:gd name="connsiteY0" fmla="*/ 1212464 h 3738674"/>
                  <a:gd name="connsiteX1" fmla="*/ 2649357 w 5085470"/>
                  <a:gd name="connsiteY1" fmla="*/ 2408 h 3738674"/>
                  <a:gd name="connsiteX2" fmla="*/ 1254723 w 5085470"/>
                  <a:gd name="connsiteY2" fmla="*/ 981143 h 3738674"/>
                  <a:gd name="connsiteX3" fmla="*/ 2629 w 5085470"/>
                  <a:gd name="connsiteY3" fmla="*/ 1757174 h 3738674"/>
                  <a:gd name="connsiteX4" fmla="*/ 834273 w 5085470"/>
                  <a:gd name="connsiteY4" fmla="*/ 2431853 h 3738674"/>
                  <a:gd name="connsiteX5" fmla="*/ 1906801 w 5085470"/>
                  <a:gd name="connsiteY5" fmla="*/ 3735856 h 3738674"/>
                  <a:gd name="connsiteX6" fmla="*/ 2641798 w 5085470"/>
                  <a:gd name="connsiteY6" fmla="*/ 2920796 h 3738674"/>
                  <a:gd name="connsiteX7" fmla="*/ 3696046 w 5085470"/>
                  <a:gd name="connsiteY7" fmla="*/ 2336054 h 3738674"/>
                  <a:gd name="connsiteX8" fmla="*/ 5068621 w 5085470"/>
                  <a:gd name="connsiteY8" fmla="*/ 1212464 h 3738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5470" h="3738674">
                    <a:moveTo>
                      <a:pt x="5068621" y="1212464"/>
                    </a:moveTo>
                    <a:cubicBezTo>
                      <a:pt x="4821720" y="792863"/>
                      <a:pt x="3095646" y="71519"/>
                      <a:pt x="2649357" y="2408"/>
                    </a:cubicBezTo>
                    <a:cubicBezTo>
                      <a:pt x="2306348" y="-50736"/>
                      <a:pt x="1577214" y="791397"/>
                      <a:pt x="1254723" y="981143"/>
                    </a:cubicBezTo>
                    <a:cubicBezTo>
                      <a:pt x="832190" y="1229819"/>
                      <a:pt x="69503" y="1307260"/>
                      <a:pt x="2629" y="1757174"/>
                    </a:cubicBezTo>
                    <a:cubicBezTo>
                      <a:pt x="-47970" y="2097406"/>
                      <a:pt x="646301" y="2112292"/>
                      <a:pt x="834273" y="2431853"/>
                    </a:cubicBezTo>
                    <a:cubicBezTo>
                      <a:pt x="1082023" y="2852919"/>
                      <a:pt x="1458738" y="3667825"/>
                      <a:pt x="1906801" y="3735856"/>
                    </a:cubicBezTo>
                    <a:cubicBezTo>
                      <a:pt x="2248499" y="3787689"/>
                      <a:pt x="2320695" y="3109771"/>
                      <a:pt x="2641798" y="2920796"/>
                    </a:cubicBezTo>
                    <a:cubicBezTo>
                      <a:pt x="3057851" y="2675977"/>
                      <a:pt x="3624313" y="2778024"/>
                      <a:pt x="3696046" y="2336054"/>
                    </a:cubicBezTo>
                    <a:cubicBezTo>
                      <a:pt x="3752276" y="1989652"/>
                      <a:pt x="5260450" y="1538503"/>
                      <a:pt x="5068621" y="1212464"/>
                    </a:cubicBezTo>
                    <a:close/>
                  </a:path>
                </a:pathLst>
              </a:custGeom>
              <a:ln w="3175" cap="flat">
                <a:gradFill>
                  <a:gsLst>
                    <a:gs pos="24600">
                      <a:schemeClr val="accent5">
                        <a:alpha val="0"/>
                      </a:schemeClr>
                    </a:gs>
                    <a:gs pos="75000">
                      <a:srgbClr val="CB41A9">
                        <a:alpha val="0"/>
                      </a:srgbClr>
                    </a:gs>
                    <a:gs pos="50000">
                      <a:srgbClr val="D44690">
                        <a:alpha val="50000"/>
                      </a:srgbClr>
                    </a:gs>
                    <a:gs pos="0">
                      <a:schemeClr val="accent6">
                        <a:lumMod val="60000"/>
                        <a:lumOff val="40000"/>
                      </a:schemeClr>
                    </a:gs>
                    <a:gs pos="100000">
                      <a:schemeClr val="accent6">
                        <a:alpha val="6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79" name="Graphic 5">
              <a:extLst>
                <a:ext uri="{FF2B5EF4-FFF2-40B4-BE49-F238E27FC236}">
                  <a16:creationId xmlns:a16="http://schemas.microsoft.com/office/drawing/2014/main" id="{ED47F8F1-3CEF-BEF4-CA7B-6CCB8A2C0A88}"/>
                </a:ext>
              </a:extLst>
            </p:cNvPr>
            <p:cNvGrpSpPr/>
            <p:nvPr/>
          </p:nvGrpSpPr>
          <p:grpSpPr>
            <a:xfrm rot="2104378">
              <a:off x="-6412181" y="232530"/>
              <a:ext cx="2239898" cy="2863531"/>
              <a:chOff x="4061078" y="1549502"/>
              <a:chExt cx="3873961" cy="4952549"/>
            </a:xfrm>
            <a:noFill/>
          </p:grpSpPr>
          <p:sp>
            <p:nvSpPr>
              <p:cNvPr id="80" name="Freeform: Shape 79">
                <a:extLst>
                  <a:ext uri="{FF2B5EF4-FFF2-40B4-BE49-F238E27FC236}">
                    <a16:creationId xmlns:a16="http://schemas.microsoft.com/office/drawing/2014/main" id="{A5A736BE-5D33-9AA5-4A6B-C40A8AA1E1E1}"/>
                  </a:ext>
                </a:extLst>
              </p:cNvPr>
              <p:cNvSpPr/>
              <p:nvPr/>
            </p:nvSpPr>
            <p:spPr>
              <a:xfrm>
                <a:off x="4475868" y="1549502"/>
                <a:ext cx="3007008" cy="4952549"/>
              </a:xfrm>
              <a:custGeom>
                <a:avLst/>
                <a:gdLst>
                  <a:gd name="connsiteX0" fmla="*/ 2976817 w 3007008"/>
                  <a:gd name="connsiteY0" fmla="*/ 2669180 h 4952549"/>
                  <a:gd name="connsiteX1" fmla="*/ 2432801 w 3007008"/>
                  <a:gd name="connsiteY1" fmla="*/ 1308330 h 4952549"/>
                  <a:gd name="connsiteX2" fmla="*/ 1795840 w 3007008"/>
                  <a:gd name="connsiteY2" fmla="*/ 7 h 4952549"/>
                  <a:gd name="connsiteX3" fmla="*/ 437072 w 3007008"/>
                  <a:gd name="connsiteY3" fmla="*/ 1607682 h 4952549"/>
                  <a:gd name="connsiteX4" fmla="*/ 310112 w 3007008"/>
                  <a:gd name="connsiteY4" fmla="*/ 2718545 h 4952549"/>
                  <a:gd name="connsiteX5" fmla="*/ 413007 w 3007008"/>
                  <a:gd name="connsiteY5" fmla="*/ 3875302 h 4952549"/>
                  <a:gd name="connsiteX6" fmla="*/ 1776248 w 3007008"/>
                  <a:gd name="connsiteY6" fmla="*/ 4952536 h 4952549"/>
                  <a:gd name="connsiteX7" fmla="*/ 2522815 w 3007008"/>
                  <a:gd name="connsiteY7" fmla="*/ 3870057 h 4952549"/>
                  <a:gd name="connsiteX8" fmla="*/ 2976817 w 3007008"/>
                  <a:gd name="connsiteY8" fmla="*/ 2669180 h 4952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7008" h="4952549">
                    <a:moveTo>
                      <a:pt x="2976817" y="2669180"/>
                    </a:moveTo>
                    <a:cubicBezTo>
                      <a:pt x="2795478" y="2205613"/>
                      <a:pt x="2780206" y="1596883"/>
                      <a:pt x="2432801" y="1308330"/>
                    </a:cubicBezTo>
                    <a:cubicBezTo>
                      <a:pt x="2165768" y="1086497"/>
                      <a:pt x="2170087" y="2861"/>
                      <a:pt x="1795840" y="7"/>
                    </a:cubicBezTo>
                    <a:cubicBezTo>
                      <a:pt x="1305585" y="-3772"/>
                      <a:pt x="857599" y="1434442"/>
                      <a:pt x="437072" y="1607682"/>
                    </a:cubicBezTo>
                    <a:cubicBezTo>
                      <a:pt x="-439463" y="1968739"/>
                      <a:pt x="265838" y="2328563"/>
                      <a:pt x="310112" y="2718545"/>
                    </a:cubicBezTo>
                    <a:cubicBezTo>
                      <a:pt x="365185" y="3203940"/>
                      <a:pt x="63519" y="3586749"/>
                      <a:pt x="413007" y="3875302"/>
                    </a:cubicBezTo>
                    <a:cubicBezTo>
                      <a:pt x="679500" y="4095361"/>
                      <a:pt x="1403775" y="4949682"/>
                      <a:pt x="1776248" y="4952536"/>
                    </a:cubicBezTo>
                    <a:cubicBezTo>
                      <a:pt x="2258944" y="4956238"/>
                      <a:pt x="2234184" y="4212294"/>
                      <a:pt x="2522815" y="3870057"/>
                    </a:cubicBezTo>
                    <a:cubicBezTo>
                      <a:pt x="2749045" y="3601790"/>
                      <a:pt x="3114576" y="3021444"/>
                      <a:pt x="2976817" y="2669180"/>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1" name="Freeform: Shape 80">
                <a:extLst>
                  <a:ext uri="{FF2B5EF4-FFF2-40B4-BE49-F238E27FC236}">
                    <a16:creationId xmlns:a16="http://schemas.microsoft.com/office/drawing/2014/main" id="{DEAF3A2C-D2CA-15DA-EEFD-A04B6B8B7799}"/>
                  </a:ext>
                </a:extLst>
              </p:cNvPr>
              <p:cNvSpPr/>
              <p:nvPr/>
            </p:nvSpPr>
            <p:spPr>
              <a:xfrm>
                <a:off x="4482456" y="1627788"/>
                <a:ext cx="3018571" cy="4778052"/>
              </a:xfrm>
              <a:custGeom>
                <a:avLst/>
                <a:gdLst>
                  <a:gd name="connsiteX0" fmla="*/ 1752691 w 3018571"/>
                  <a:gd name="connsiteY0" fmla="*/ 4776677 h 4778052"/>
                  <a:gd name="connsiteX1" fmla="*/ 2591277 w 3018571"/>
                  <a:gd name="connsiteY1" fmla="*/ 3811826 h 4778052"/>
                  <a:gd name="connsiteX2" fmla="*/ 2984730 w 3018571"/>
                  <a:gd name="connsiteY2" fmla="*/ 2584107 h 4778052"/>
                  <a:gd name="connsiteX3" fmla="*/ 2466168 w 3018571"/>
                  <a:gd name="connsiteY3" fmla="*/ 1202817 h 4778052"/>
                  <a:gd name="connsiteX4" fmla="*/ 1720373 w 3018571"/>
                  <a:gd name="connsiteY4" fmla="*/ 11 h 4778052"/>
                  <a:gd name="connsiteX5" fmla="*/ 440974 w 3018571"/>
                  <a:gd name="connsiteY5" fmla="*/ 1547522 h 4778052"/>
                  <a:gd name="connsiteX6" fmla="*/ 238116 w 3018571"/>
                  <a:gd name="connsiteY6" fmla="*/ 2690858 h 4778052"/>
                  <a:gd name="connsiteX7" fmla="*/ 359985 w 3018571"/>
                  <a:gd name="connsiteY7" fmla="*/ 3853863 h 4778052"/>
                  <a:gd name="connsiteX8" fmla="*/ 1752691 w 3018571"/>
                  <a:gd name="connsiteY8" fmla="*/ 4776754 h 4778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18571" h="4778052">
                    <a:moveTo>
                      <a:pt x="1752691" y="4776677"/>
                    </a:moveTo>
                    <a:cubicBezTo>
                      <a:pt x="2216181" y="4812235"/>
                      <a:pt x="2306966" y="4149435"/>
                      <a:pt x="2591277" y="3811826"/>
                    </a:cubicBezTo>
                    <a:cubicBezTo>
                      <a:pt x="2825220" y="3533917"/>
                      <a:pt x="3119172" y="2944162"/>
                      <a:pt x="2984730" y="2584107"/>
                    </a:cubicBezTo>
                    <a:cubicBezTo>
                      <a:pt x="2815579" y="2131107"/>
                      <a:pt x="2808174" y="1486896"/>
                      <a:pt x="2466168" y="1202817"/>
                    </a:cubicBezTo>
                    <a:cubicBezTo>
                      <a:pt x="2189185" y="972730"/>
                      <a:pt x="2101099" y="-3845"/>
                      <a:pt x="1720373" y="11"/>
                    </a:cubicBezTo>
                    <a:cubicBezTo>
                      <a:pt x="1244079" y="4794"/>
                      <a:pt x="830648" y="1354614"/>
                      <a:pt x="440974" y="1547522"/>
                    </a:cubicBezTo>
                    <a:cubicBezTo>
                      <a:pt x="-382030" y="1955091"/>
                      <a:pt x="190216" y="2298408"/>
                      <a:pt x="238116" y="2690858"/>
                    </a:cubicBezTo>
                    <a:cubicBezTo>
                      <a:pt x="294422" y="3162909"/>
                      <a:pt x="16205" y="3569861"/>
                      <a:pt x="359985" y="3853863"/>
                    </a:cubicBezTo>
                    <a:cubicBezTo>
                      <a:pt x="635965" y="4081944"/>
                      <a:pt x="1362169" y="4746827"/>
                      <a:pt x="1752691" y="4776754"/>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2" name="Freeform: Shape 81">
                <a:extLst>
                  <a:ext uri="{FF2B5EF4-FFF2-40B4-BE49-F238E27FC236}">
                    <a16:creationId xmlns:a16="http://schemas.microsoft.com/office/drawing/2014/main" id="{44544EA9-00E2-7638-5695-4E65A1DF5E30}"/>
                  </a:ext>
                </a:extLst>
              </p:cNvPr>
              <p:cNvSpPr/>
              <p:nvPr/>
            </p:nvSpPr>
            <p:spPr>
              <a:xfrm>
                <a:off x="4484173" y="1705758"/>
                <a:ext cx="3036493" cy="4605873"/>
              </a:xfrm>
              <a:custGeom>
                <a:avLst/>
                <a:gdLst>
                  <a:gd name="connsiteX0" fmla="*/ 1734082 w 3036493"/>
                  <a:gd name="connsiteY0" fmla="*/ 4601058 h 4605873"/>
                  <a:gd name="connsiteX1" fmla="*/ 2664764 w 3036493"/>
                  <a:gd name="connsiteY1" fmla="*/ 3753833 h 4605873"/>
                  <a:gd name="connsiteX2" fmla="*/ 2997591 w 3036493"/>
                  <a:gd name="connsiteY2" fmla="*/ 2499272 h 4605873"/>
                  <a:gd name="connsiteX3" fmla="*/ 2504559 w 3036493"/>
                  <a:gd name="connsiteY3" fmla="*/ 1097465 h 4605873"/>
                  <a:gd name="connsiteX4" fmla="*/ 1649930 w 3036493"/>
                  <a:gd name="connsiteY4" fmla="*/ 100 h 4605873"/>
                  <a:gd name="connsiteX5" fmla="*/ 449901 w 3036493"/>
                  <a:gd name="connsiteY5" fmla="*/ 1487524 h 4605873"/>
                  <a:gd name="connsiteX6" fmla="*/ 171221 w 3036493"/>
                  <a:gd name="connsiteY6" fmla="*/ 2663410 h 4605873"/>
                  <a:gd name="connsiteX7" fmla="*/ 311988 w 3036493"/>
                  <a:gd name="connsiteY7" fmla="*/ 3832586 h 4605873"/>
                  <a:gd name="connsiteX8" fmla="*/ 1734159 w 3036493"/>
                  <a:gd name="connsiteY8" fmla="*/ 4601135 h 460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36493" h="4605873">
                    <a:moveTo>
                      <a:pt x="1734082" y="4601058"/>
                    </a:moveTo>
                    <a:cubicBezTo>
                      <a:pt x="2177440" y="4664460"/>
                      <a:pt x="2384618" y="4086814"/>
                      <a:pt x="2664764" y="3753833"/>
                    </a:cubicBezTo>
                    <a:cubicBezTo>
                      <a:pt x="2906420" y="3466283"/>
                      <a:pt x="3128562" y="2867271"/>
                      <a:pt x="2997591" y="2499272"/>
                    </a:cubicBezTo>
                    <a:cubicBezTo>
                      <a:pt x="2840240" y="2056917"/>
                      <a:pt x="2841089" y="1377070"/>
                      <a:pt x="2504559" y="1097465"/>
                    </a:cubicBezTo>
                    <a:cubicBezTo>
                      <a:pt x="2217549" y="859048"/>
                      <a:pt x="2037290" y="-10699"/>
                      <a:pt x="1649930" y="100"/>
                    </a:cubicBezTo>
                    <a:cubicBezTo>
                      <a:pt x="1187597" y="12981"/>
                      <a:pt x="808491" y="1275410"/>
                      <a:pt x="449901" y="1487524"/>
                    </a:cubicBezTo>
                    <a:cubicBezTo>
                      <a:pt x="-320113" y="1942838"/>
                      <a:pt x="120622" y="2268337"/>
                      <a:pt x="171221" y="2663410"/>
                    </a:cubicBezTo>
                    <a:cubicBezTo>
                      <a:pt x="229996" y="3121963"/>
                      <a:pt x="-26007" y="3553212"/>
                      <a:pt x="311988" y="3832586"/>
                    </a:cubicBezTo>
                    <a:cubicBezTo>
                      <a:pt x="597533" y="4068688"/>
                      <a:pt x="1324122" y="4542514"/>
                      <a:pt x="1734159" y="4601135"/>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3" name="Freeform: Shape 82">
                <a:extLst>
                  <a:ext uri="{FF2B5EF4-FFF2-40B4-BE49-F238E27FC236}">
                    <a16:creationId xmlns:a16="http://schemas.microsoft.com/office/drawing/2014/main" id="{8ECA0D01-6CE5-E7CD-D5DF-6E2D7D25D654}"/>
                  </a:ext>
                </a:extLst>
              </p:cNvPr>
              <p:cNvSpPr/>
              <p:nvPr/>
            </p:nvSpPr>
            <p:spPr>
              <a:xfrm>
                <a:off x="4477865" y="1783678"/>
                <a:ext cx="3064583" cy="4435839"/>
              </a:xfrm>
              <a:custGeom>
                <a:avLst/>
                <a:gdLst>
                  <a:gd name="connsiteX0" fmla="*/ 1723421 w 3064583"/>
                  <a:gd name="connsiteY0" fmla="*/ 4425487 h 4435839"/>
                  <a:gd name="connsiteX1" fmla="*/ 2746122 w 3064583"/>
                  <a:gd name="connsiteY1" fmla="*/ 3695890 h 4435839"/>
                  <a:gd name="connsiteX2" fmla="*/ 3018400 w 3064583"/>
                  <a:gd name="connsiteY2" fmla="*/ 2414487 h 4435839"/>
                  <a:gd name="connsiteX3" fmla="*/ 2550822 w 3064583"/>
                  <a:gd name="connsiteY3" fmla="*/ 992240 h 4435839"/>
                  <a:gd name="connsiteX4" fmla="*/ 1587359 w 3064583"/>
                  <a:gd name="connsiteY4" fmla="*/ 315 h 4435839"/>
                  <a:gd name="connsiteX5" fmla="*/ 466700 w 3064583"/>
                  <a:gd name="connsiteY5" fmla="*/ 1427576 h 4435839"/>
                  <a:gd name="connsiteX6" fmla="*/ 112198 w 3064583"/>
                  <a:gd name="connsiteY6" fmla="*/ 2635935 h 4435839"/>
                  <a:gd name="connsiteX7" fmla="*/ 271940 w 3064583"/>
                  <a:gd name="connsiteY7" fmla="*/ 3811281 h 4435839"/>
                  <a:gd name="connsiteX8" fmla="*/ 1723498 w 3064583"/>
                  <a:gd name="connsiteY8" fmla="*/ 4425487 h 4435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4583" h="4435839">
                    <a:moveTo>
                      <a:pt x="1723421" y="4425487"/>
                    </a:moveTo>
                    <a:cubicBezTo>
                      <a:pt x="2146185" y="4513187"/>
                      <a:pt x="2470296" y="4024167"/>
                      <a:pt x="2746122" y="3695890"/>
                    </a:cubicBezTo>
                    <a:cubicBezTo>
                      <a:pt x="2995492" y="3398699"/>
                      <a:pt x="3145592" y="2790508"/>
                      <a:pt x="3018400" y="2414487"/>
                    </a:cubicBezTo>
                    <a:cubicBezTo>
                      <a:pt x="2872465" y="1983084"/>
                      <a:pt x="2881952" y="1267371"/>
                      <a:pt x="2550822" y="992240"/>
                    </a:cubicBezTo>
                    <a:cubicBezTo>
                      <a:pt x="2253785" y="745493"/>
                      <a:pt x="1981275" y="-17734"/>
                      <a:pt x="1587359" y="315"/>
                    </a:cubicBezTo>
                    <a:cubicBezTo>
                      <a:pt x="1138987" y="20832"/>
                      <a:pt x="794205" y="1197181"/>
                      <a:pt x="466700" y="1427576"/>
                    </a:cubicBezTo>
                    <a:cubicBezTo>
                      <a:pt x="-250479" y="1932100"/>
                      <a:pt x="58205" y="2238316"/>
                      <a:pt x="112198" y="2635935"/>
                    </a:cubicBezTo>
                    <a:cubicBezTo>
                      <a:pt x="172593" y="3081144"/>
                      <a:pt x="-60347" y="3536534"/>
                      <a:pt x="271940" y="3811281"/>
                    </a:cubicBezTo>
                    <a:cubicBezTo>
                      <a:pt x="566972" y="4055483"/>
                      <a:pt x="1293253" y="4336245"/>
                      <a:pt x="1723498" y="4425487"/>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4" name="Freeform: Shape 83">
                <a:extLst>
                  <a:ext uri="{FF2B5EF4-FFF2-40B4-BE49-F238E27FC236}">
                    <a16:creationId xmlns:a16="http://schemas.microsoft.com/office/drawing/2014/main" id="{901E4D80-DA69-35FA-D49E-D825E8B81C64}"/>
                  </a:ext>
                </a:extLst>
              </p:cNvPr>
              <p:cNvSpPr/>
              <p:nvPr/>
            </p:nvSpPr>
            <p:spPr>
              <a:xfrm>
                <a:off x="4460130" y="1861400"/>
                <a:ext cx="3107969" cy="4268490"/>
              </a:xfrm>
              <a:custGeom>
                <a:avLst/>
                <a:gdLst>
                  <a:gd name="connsiteX0" fmla="*/ 1724263 w 3107969"/>
                  <a:gd name="connsiteY0" fmla="*/ 4250116 h 4268490"/>
                  <a:gd name="connsiteX1" fmla="*/ 2838983 w 3107969"/>
                  <a:gd name="connsiteY1" fmla="*/ 3638145 h 4268490"/>
                  <a:gd name="connsiteX2" fmla="*/ 3050712 w 3107969"/>
                  <a:gd name="connsiteY2" fmla="*/ 2329900 h 4268490"/>
                  <a:gd name="connsiteX3" fmla="*/ 2608666 w 3107969"/>
                  <a:gd name="connsiteY3" fmla="*/ 887212 h 4268490"/>
                  <a:gd name="connsiteX4" fmla="*/ 1536291 w 3107969"/>
                  <a:gd name="connsiteY4" fmla="*/ 728 h 4268490"/>
                  <a:gd name="connsiteX5" fmla="*/ 495001 w 3107969"/>
                  <a:gd name="connsiteY5" fmla="*/ 1367826 h 4268490"/>
                  <a:gd name="connsiteX6" fmla="*/ 64601 w 3107969"/>
                  <a:gd name="connsiteY6" fmla="*/ 2608657 h 4268490"/>
                  <a:gd name="connsiteX7" fmla="*/ 243317 w 3107969"/>
                  <a:gd name="connsiteY7" fmla="*/ 3790251 h 4268490"/>
                  <a:gd name="connsiteX8" fmla="*/ 1724340 w 3107969"/>
                  <a:gd name="connsiteY8" fmla="*/ 4250116 h 42684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7969" h="4268490">
                    <a:moveTo>
                      <a:pt x="1724263" y="4250116"/>
                    </a:moveTo>
                    <a:cubicBezTo>
                      <a:pt x="2126510" y="4359027"/>
                      <a:pt x="2567400" y="3961794"/>
                      <a:pt x="2838983" y="3638145"/>
                    </a:cubicBezTo>
                    <a:cubicBezTo>
                      <a:pt x="3096066" y="3331235"/>
                      <a:pt x="3173893" y="2714020"/>
                      <a:pt x="3050712" y="2329900"/>
                    </a:cubicBezTo>
                    <a:cubicBezTo>
                      <a:pt x="2915808" y="1909528"/>
                      <a:pt x="2934396" y="1157793"/>
                      <a:pt x="2608666" y="887212"/>
                    </a:cubicBezTo>
                    <a:cubicBezTo>
                      <a:pt x="2301601" y="632135"/>
                      <a:pt x="1936918" y="-24880"/>
                      <a:pt x="1536291" y="728"/>
                    </a:cubicBezTo>
                    <a:cubicBezTo>
                      <a:pt x="1101957" y="28496"/>
                      <a:pt x="791576" y="1119844"/>
                      <a:pt x="495001" y="1367826"/>
                    </a:cubicBezTo>
                    <a:cubicBezTo>
                      <a:pt x="-169265" y="1923180"/>
                      <a:pt x="7215" y="2208570"/>
                      <a:pt x="64601" y="2608657"/>
                    </a:cubicBezTo>
                    <a:cubicBezTo>
                      <a:pt x="126539" y="3040445"/>
                      <a:pt x="-83262" y="3520055"/>
                      <a:pt x="243317" y="3790251"/>
                    </a:cubicBezTo>
                    <a:cubicBezTo>
                      <a:pt x="547914" y="4042475"/>
                      <a:pt x="1273500" y="4128092"/>
                      <a:pt x="1724340" y="42501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5" name="Freeform: Shape 84">
                <a:extLst>
                  <a:ext uri="{FF2B5EF4-FFF2-40B4-BE49-F238E27FC236}">
                    <a16:creationId xmlns:a16="http://schemas.microsoft.com/office/drawing/2014/main" id="{51BF8B07-7C46-559B-F501-BECBDD364DDB}"/>
                  </a:ext>
                </a:extLst>
              </p:cNvPr>
              <p:cNvSpPr/>
              <p:nvPr/>
            </p:nvSpPr>
            <p:spPr>
              <a:xfrm>
                <a:off x="4426209" y="1938811"/>
                <a:ext cx="3173562" cy="4104897"/>
              </a:xfrm>
              <a:custGeom>
                <a:avLst/>
                <a:gdLst>
                  <a:gd name="connsiteX0" fmla="*/ 1741215 w 3173562"/>
                  <a:gd name="connsiteY0" fmla="*/ 4075055 h 4104897"/>
                  <a:gd name="connsiteX1" fmla="*/ 2947955 w 3173562"/>
                  <a:gd name="connsiteY1" fmla="*/ 3580712 h 4104897"/>
                  <a:gd name="connsiteX2" fmla="*/ 3099057 w 3173562"/>
                  <a:gd name="connsiteY2" fmla="*/ 2245625 h 4104897"/>
                  <a:gd name="connsiteX3" fmla="*/ 2682464 w 3173562"/>
                  <a:gd name="connsiteY3" fmla="*/ 782497 h 4104897"/>
                  <a:gd name="connsiteX4" fmla="*/ 1501255 w 3173562"/>
                  <a:gd name="connsiteY4" fmla="*/ 1452 h 4104897"/>
                  <a:gd name="connsiteX5" fmla="*/ 539335 w 3173562"/>
                  <a:gd name="connsiteY5" fmla="*/ 1308387 h 4104897"/>
                  <a:gd name="connsiteX6" fmla="*/ 33114 w 3173562"/>
                  <a:gd name="connsiteY6" fmla="*/ 2581691 h 4104897"/>
                  <a:gd name="connsiteX7" fmla="*/ 230727 w 3173562"/>
                  <a:gd name="connsiteY7" fmla="*/ 3769455 h 4104897"/>
                  <a:gd name="connsiteX8" fmla="*/ 1741215 w 3173562"/>
                  <a:gd name="connsiteY8" fmla="*/ 4074978 h 410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73562" h="4104897">
                    <a:moveTo>
                      <a:pt x="1741215" y="4075055"/>
                    </a:moveTo>
                    <a:cubicBezTo>
                      <a:pt x="2123407" y="4202555"/>
                      <a:pt x="2680613" y="3899655"/>
                      <a:pt x="2947955" y="3580712"/>
                    </a:cubicBezTo>
                    <a:cubicBezTo>
                      <a:pt x="3212750" y="3264160"/>
                      <a:pt x="3218073" y="2637921"/>
                      <a:pt x="3099057" y="2245625"/>
                    </a:cubicBezTo>
                    <a:cubicBezTo>
                      <a:pt x="2974874" y="1836359"/>
                      <a:pt x="3002796" y="1048604"/>
                      <a:pt x="2682464" y="782497"/>
                    </a:cubicBezTo>
                    <a:cubicBezTo>
                      <a:pt x="2365449" y="519089"/>
                      <a:pt x="1908516" y="-31946"/>
                      <a:pt x="1501255" y="1452"/>
                    </a:cubicBezTo>
                    <a:cubicBezTo>
                      <a:pt x="1080960" y="36008"/>
                      <a:pt x="805288" y="1043668"/>
                      <a:pt x="539335" y="1308387"/>
                    </a:cubicBezTo>
                    <a:cubicBezTo>
                      <a:pt x="-71324" y="1916191"/>
                      <a:pt x="-27821" y="2179059"/>
                      <a:pt x="33114" y="2581691"/>
                    </a:cubicBezTo>
                    <a:cubicBezTo>
                      <a:pt x="96440" y="3000135"/>
                      <a:pt x="-90144" y="3503888"/>
                      <a:pt x="230727" y="3769455"/>
                    </a:cubicBezTo>
                    <a:cubicBezTo>
                      <a:pt x="544811" y="4029701"/>
                      <a:pt x="1270089" y="3917782"/>
                      <a:pt x="1741215" y="4074978"/>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6" name="Freeform: Shape 85">
                <a:extLst>
                  <a:ext uri="{FF2B5EF4-FFF2-40B4-BE49-F238E27FC236}">
                    <a16:creationId xmlns:a16="http://schemas.microsoft.com/office/drawing/2014/main" id="{6E12AA62-CB6E-058E-557E-A5AFE4F7B08C}"/>
                  </a:ext>
                </a:extLst>
              </p:cNvPr>
              <p:cNvSpPr/>
              <p:nvPr/>
            </p:nvSpPr>
            <p:spPr>
              <a:xfrm>
                <a:off x="4376099" y="2015664"/>
                <a:ext cx="3263713" cy="3947335"/>
              </a:xfrm>
              <a:custGeom>
                <a:avLst/>
                <a:gdLst>
                  <a:gd name="connsiteX0" fmla="*/ 1774433 w 3263713"/>
                  <a:gd name="connsiteY0" fmla="*/ 3900552 h 3947335"/>
                  <a:gd name="connsiteX1" fmla="*/ 3073192 w 3263713"/>
                  <a:gd name="connsiteY1" fmla="*/ 3523836 h 3947335"/>
                  <a:gd name="connsiteX2" fmla="*/ 3163745 w 3263713"/>
                  <a:gd name="connsiteY2" fmla="*/ 2161907 h 3947335"/>
                  <a:gd name="connsiteX3" fmla="*/ 2772683 w 3263713"/>
                  <a:gd name="connsiteY3" fmla="*/ 678262 h 3947335"/>
                  <a:gd name="connsiteX4" fmla="*/ 1482563 w 3263713"/>
                  <a:gd name="connsiteY4" fmla="*/ 2735 h 3947335"/>
                  <a:gd name="connsiteX5" fmla="*/ 600012 w 3263713"/>
                  <a:gd name="connsiteY5" fmla="*/ 1249583 h 3947335"/>
                  <a:gd name="connsiteX6" fmla="*/ 17970 w 3263713"/>
                  <a:gd name="connsiteY6" fmla="*/ 2555437 h 3947335"/>
                  <a:gd name="connsiteX7" fmla="*/ 234558 w 3263713"/>
                  <a:gd name="connsiteY7" fmla="*/ 3749449 h 3947335"/>
                  <a:gd name="connsiteX8" fmla="*/ 1774433 w 3263713"/>
                  <a:gd name="connsiteY8" fmla="*/ 3900629 h 394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63713" h="3947335">
                    <a:moveTo>
                      <a:pt x="1774433" y="3900552"/>
                    </a:moveTo>
                    <a:cubicBezTo>
                      <a:pt x="2137188" y="4044635"/>
                      <a:pt x="2810169" y="3838151"/>
                      <a:pt x="3073192" y="3523836"/>
                    </a:cubicBezTo>
                    <a:cubicBezTo>
                      <a:pt x="3345701" y="3197643"/>
                      <a:pt x="3278210" y="2562533"/>
                      <a:pt x="3163745" y="2161907"/>
                    </a:cubicBezTo>
                    <a:cubicBezTo>
                      <a:pt x="3049975" y="1763902"/>
                      <a:pt x="3087538" y="939895"/>
                      <a:pt x="2772683" y="678262"/>
                    </a:cubicBezTo>
                    <a:cubicBezTo>
                      <a:pt x="2445641" y="406524"/>
                      <a:pt x="1896534" y="-38994"/>
                      <a:pt x="1482563" y="2735"/>
                    </a:cubicBezTo>
                    <a:cubicBezTo>
                      <a:pt x="1068593" y="44463"/>
                      <a:pt x="835884" y="968666"/>
                      <a:pt x="600012" y="1249583"/>
                    </a:cubicBezTo>
                    <a:cubicBezTo>
                      <a:pt x="44118" y="1911380"/>
                      <a:pt x="-46590" y="2150260"/>
                      <a:pt x="17970" y="2555437"/>
                    </a:cubicBezTo>
                    <a:cubicBezTo>
                      <a:pt x="82530" y="2960460"/>
                      <a:pt x="-80606" y="3488355"/>
                      <a:pt x="234558" y="3749449"/>
                    </a:cubicBezTo>
                    <a:cubicBezTo>
                      <a:pt x="558206" y="4017716"/>
                      <a:pt x="1283870" y="3705792"/>
                      <a:pt x="1774433" y="390062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7" name="Freeform: Shape 86">
                <a:extLst>
                  <a:ext uri="{FF2B5EF4-FFF2-40B4-BE49-F238E27FC236}">
                    <a16:creationId xmlns:a16="http://schemas.microsoft.com/office/drawing/2014/main" id="{C53AFD9A-48A8-8678-E16B-9DD1BE8C2770}"/>
                  </a:ext>
                </a:extLst>
              </p:cNvPr>
              <p:cNvSpPr/>
              <p:nvPr/>
            </p:nvSpPr>
            <p:spPr>
              <a:xfrm>
                <a:off x="4316854" y="2091550"/>
                <a:ext cx="3371549" cy="3814147"/>
              </a:xfrm>
              <a:custGeom>
                <a:avLst/>
                <a:gdLst>
                  <a:gd name="connsiteX0" fmla="*/ 1816709 w 3371549"/>
                  <a:gd name="connsiteY0" fmla="*/ 3727016 h 3814147"/>
                  <a:gd name="connsiteX1" fmla="*/ 3207564 w 3371549"/>
                  <a:gd name="connsiteY1" fmla="*/ 3467928 h 3814147"/>
                  <a:gd name="connsiteX2" fmla="*/ 3237568 w 3371549"/>
                  <a:gd name="connsiteY2" fmla="*/ 2079156 h 3814147"/>
                  <a:gd name="connsiteX3" fmla="*/ 2871960 w 3371549"/>
                  <a:gd name="connsiteY3" fmla="*/ 575071 h 3814147"/>
                  <a:gd name="connsiteX4" fmla="*/ 1473006 w 3371549"/>
                  <a:gd name="connsiteY4" fmla="*/ 4984 h 3814147"/>
                  <a:gd name="connsiteX5" fmla="*/ 669824 w 3371549"/>
                  <a:gd name="connsiteY5" fmla="*/ 1191668 h 3814147"/>
                  <a:gd name="connsiteX6" fmla="*/ 11883 w 3371549"/>
                  <a:gd name="connsiteY6" fmla="*/ 2529996 h 3814147"/>
                  <a:gd name="connsiteX7" fmla="*/ 247369 w 3371549"/>
                  <a:gd name="connsiteY7" fmla="*/ 3730178 h 3814147"/>
                  <a:gd name="connsiteX8" fmla="*/ 1816709 w 3371549"/>
                  <a:gd name="connsiteY8" fmla="*/ 3727016 h 381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71549" h="3814147">
                    <a:moveTo>
                      <a:pt x="1816709" y="3727016"/>
                    </a:moveTo>
                    <a:cubicBezTo>
                      <a:pt x="2160874" y="3886063"/>
                      <a:pt x="2948707" y="3777615"/>
                      <a:pt x="3207564" y="3467928"/>
                    </a:cubicBezTo>
                    <a:cubicBezTo>
                      <a:pt x="3487786" y="3132092"/>
                      <a:pt x="3347173" y="2488190"/>
                      <a:pt x="3237568" y="2079156"/>
                    </a:cubicBezTo>
                    <a:cubicBezTo>
                      <a:pt x="3133902" y="1692567"/>
                      <a:pt x="3181416" y="832231"/>
                      <a:pt x="2871960" y="575071"/>
                    </a:cubicBezTo>
                    <a:cubicBezTo>
                      <a:pt x="2534890" y="295002"/>
                      <a:pt x="1893533" y="-45307"/>
                      <a:pt x="1473006" y="4984"/>
                    </a:cubicBezTo>
                    <a:cubicBezTo>
                      <a:pt x="1080710" y="51880"/>
                      <a:pt x="876308" y="895248"/>
                      <a:pt x="669824" y="1191668"/>
                    </a:cubicBezTo>
                    <a:cubicBezTo>
                      <a:pt x="170313" y="1908693"/>
                      <a:pt x="-56379" y="2122427"/>
                      <a:pt x="11883" y="2529996"/>
                    </a:cubicBezTo>
                    <a:cubicBezTo>
                      <a:pt x="80145" y="2937564"/>
                      <a:pt x="-62010" y="3473713"/>
                      <a:pt x="247369" y="3730178"/>
                    </a:cubicBezTo>
                    <a:cubicBezTo>
                      <a:pt x="580505" y="4006544"/>
                      <a:pt x="1307942" y="3491916"/>
                      <a:pt x="1816709" y="3727016"/>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8" name="Freeform: Shape 87">
                <a:extLst>
                  <a:ext uri="{FF2B5EF4-FFF2-40B4-BE49-F238E27FC236}">
                    <a16:creationId xmlns:a16="http://schemas.microsoft.com/office/drawing/2014/main" id="{71A4AB41-B1F7-A29D-CF72-D8C2690D3C6F}"/>
                  </a:ext>
                </a:extLst>
              </p:cNvPr>
              <p:cNvSpPr/>
              <p:nvPr/>
            </p:nvSpPr>
            <p:spPr>
              <a:xfrm>
                <a:off x="4254170" y="2165535"/>
                <a:ext cx="3489733" cy="3780696"/>
              </a:xfrm>
              <a:custGeom>
                <a:avLst/>
                <a:gdLst>
                  <a:gd name="connsiteX0" fmla="*/ 1862424 w 3489733"/>
                  <a:gd name="connsiteY0" fmla="*/ 3555381 h 3780696"/>
                  <a:gd name="connsiteX1" fmla="*/ 3345298 w 3489733"/>
                  <a:gd name="connsiteY1" fmla="*/ 3413920 h 3780696"/>
                  <a:gd name="connsiteX2" fmla="*/ 3314677 w 3489733"/>
                  <a:gd name="connsiteY2" fmla="*/ 1998383 h 3780696"/>
                  <a:gd name="connsiteX3" fmla="*/ 2974599 w 3489733"/>
                  <a:gd name="connsiteY3" fmla="*/ 473858 h 3780696"/>
                  <a:gd name="connsiteX4" fmla="*/ 1466734 w 3489733"/>
                  <a:gd name="connsiteY4" fmla="*/ 9211 h 3780696"/>
                  <a:gd name="connsiteX5" fmla="*/ 742922 w 3489733"/>
                  <a:gd name="connsiteY5" fmla="*/ 1135733 h 3780696"/>
                  <a:gd name="connsiteX6" fmla="*/ 9159 w 3489733"/>
                  <a:gd name="connsiteY6" fmla="*/ 2506532 h 3780696"/>
                  <a:gd name="connsiteX7" fmla="*/ 263620 w 3489733"/>
                  <a:gd name="connsiteY7" fmla="*/ 3712886 h 3780696"/>
                  <a:gd name="connsiteX8" fmla="*/ 1862424 w 3489733"/>
                  <a:gd name="connsiteY8" fmla="*/ 3555381 h 378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89733" h="3780696">
                    <a:moveTo>
                      <a:pt x="1862424" y="3555381"/>
                    </a:moveTo>
                    <a:cubicBezTo>
                      <a:pt x="2188927" y="3728158"/>
                      <a:pt x="3090761" y="3718902"/>
                      <a:pt x="3345298" y="3413920"/>
                    </a:cubicBezTo>
                    <a:cubicBezTo>
                      <a:pt x="3633311" y="3068443"/>
                      <a:pt x="3419114" y="2415825"/>
                      <a:pt x="3314677" y="1998383"/>
                    </a:cubicBezTo>
                    <a:cubicBezTo>
                      <a:pt x="3220807" y="1623210"/>
                      <a:pt x="3278656" y="726467"/>
                      <a:pt x="2974599" y="473858"/>
                    </a:cubicBezTo>
                    <a:cubicBezTo>
                      <a:pt x="2627580" y="185459"/>
                      <a:pt x="1893894" y="-50104"/>
                      <a:pt x="1466734" y="9211"/>
                    </a:cubicBezTo>
                    <a:cubicBezTo>
                      <a:pt x="1088321" y="61816"/>
                      <a:pt x="920789" y="824040"/>
                      <a:pt x="742922" y="1135733"/>
                    </a:cubicBezTo>
                    <a:cubicBezTo>
                      <a:pt x="301800" y="1908755"/>
                      <a:pt x="-63037" y="2096496"/>
                      <a:pt x="9159" y="2506532"/>
                    </a:cubicBezTo>
                    <a:cubicBezTo>
                      <a:pt x="75802" y="2884945"/>
                      <a:pt x="-40051" y="3461048"/>
                      <a:pt x="263620" y="3712886"/>
                    </a:cubicBezTo>
                    <a:cubicBezTo>
                      <a:pt x="606320" y="3997273"/>
                      <a:pt x="1337228" y="3277473"/>
                      <a:pt x="1862424" y="355538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89" name="Freeform: Shape 88">
                <a:extLst>
                  <a:ext uri="{FF2B5EF4-FFF2-40B4-BE49-F238E27FC236}">
                    <a16:creationId xmlns:a16="http://schemas.microsoft.com/office/drawing/2014/main" id="{1A55A979-8C12-589D-5B73-F7E3D40F149C}"/>
                  </a:ext>
                </a:extLst>
              </p:cNvPr>
              <p:cNvSpPr/>
              <p:nvPr/>
            </p:nvSpPr>
            <p:spPr>
              <a:xfrm>
                <a:off x="4190357" y="2234963"/>
                <a:ext cx="3614123" cy="3758010"/>
              </a:xfrm>
              <a:custGeom>
                <a:avLst/>
                <a:gdLst>
                  <a:gd name="connsiteX0" fmla="*/ 1909345 w 3614123"/>
                  <a:gd name="connsiteY0" fmla="*/ 3388303 h 3758010"/>
                  <a:gd name="connsiteX1" fmla="*/ 3484238 w 3614123"/>
                  <a:gd name="connsiteY1" fmla="*/ 3364469 h 3758010"/>
                  <a:gd name="connsiteX2" fmla="*/ 3393067 w 3614123"/>
                  <a:gd name="connsiteY2" fmla="*/ 1922090 h 3758010"/>
                  <a:gd name="connsiteX3" fmla="*/ 3078443 w 3614123"/>
                  <a:gd name="connsiteY3" fmla="*/ 377125 h 3758010"/>
                  <a:gd name="connsiteX4" fmla="*/ 1461744 w 3614123"/>
                  <a:gd name="connsiteY4" fmla="*/ 17919 h 3758010"/>
                  <a:gd name="connsiteX5" fmla="*/ 817301 w 3614123"/>
                  <a:gd name="connsiteY5" fmla="*/ 1084276 h 3758010"/>
                  <a:gd name="connsiteX6" fmla="*/ 7718 w 3614123"/>
                  <a:gd name="connsiteY6" fmla="*/ 2487549 h 3758010"/>
                  <a:gd name="connsiteX7" fmla="*/ 281153 w 3614123"/>
                  <a:gd name="connsiteY7" fmla="*/ 3700150 h 3758010"/>
                  <a:gd name="connsiteX8" fmla="*/ 1909345 w 3614123"/>
                  <a:gd name="connsiteY8" fmla="*/ 3388303 h 3758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614123" h="3758010">
                    <a:moveTo>
                      <a:pt x="1909345" y="3388303"/>
                    </a:moveTo>
                    <a:cubicBezTo>
                      <a:pt x="2219418" y="3574116"/>
                      <a:pt x="3233943" y="3664824"/>
                      <a:pt x="3484238" y="3364469"/>
                    </a:cubicBezTo>
                    <a:cubicBezTo>
                      <a:pt x="3779964" y="3009351"/>
                      <a:pt x="3491874" y="2348094"/>
                      <a:pt x="3393067" y="1922090"/>
                    </a:cubicBezTo>
                    <a:cubicBezTo>
                      <a:pt x="3308684" y="1558333"/>
                      <a:pt x="3377101" y="625260"/>
                      <a:pt x="3078443" y="377125"/>
                    </a:cubicBezTo>
                    <a:cubicBezTo>
                      <a:pt x="2721397" y="80473"/>
                      <a:pt x="1895307" y="-50884"/>
                      <a:pt x="1461744" y="17919"/>
                    </a:cubicBezTo>
                    <a:cubicBezTo>
                      <a:pt x="1097138" y="75845"/>
                      <a:pt x="967324" y="757388"/>
                      <a:pt x="817301" y="1084276"/>
                    </a:cubicBezTo>
                    <a:cubicBezTo>
                      <a:pt x="436652" y="1913683"/>
                      <a:pt x="-68566" y="2075121"/>
                      <a:pt x="7718" y="2487549"/>
                    </a:cubicBezTo>
                    <a:cubicBezTo>
                      <a:pt x="75286" y="2852695"/>
                      <a:pt x="-16810" y="3452863"/>
                      <a:pt x="281153" y="3700150"/>
                    </a:cubicBezTo>
                    <a:cubicBezTo>
                      <a:pt x="633340" y="3992560"/>
                      <a:pt x="1370034" y="3065041"/>
                      <a:pt x="1909345" y="3388303"/>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0" name="Freeform: Shape 89">
                <a:extLst>
                  <a:ext uri="{FF2B5EF4-FFF2-40B4-BE49-F238E27FC236}">
                    <a16:creationId xmlns:a16="http://schemas.microsoft.com/office/drawing/2014/main" id="{92BEB45C-0DF3-212C-D04E-FD0096BD3AAA}"/>
                  </a:ext>
                </a:extLst>
              </p:cNvPr>
              <p:cNvSpPr/>
              <p:nvPr/>
            </p:nvSpPr>
            <p:spPr>
              <a:xfrm>
                <a:off x="4125770" y="2293347"/>
                <a:ext cx="3742715" cy="3749606"/>
              </a:xfrm>
              <a:custGeom>
                <a:avLst/>
                <a:gdLst>
                  <a:gd name="connsiteX0" fmla="*/ 1956963 w 3742715"/>
                  <a:gd name="connsiteY0" fmla="*/ 3232269 h 3749606"/>
                  <a:gd name="connsiteX1" fmla="*/ 3623876 w 3742715"/>
                  <a:gd name="connsiteY1" fmla="*/ 3326063 h 3749606"/>
                  <a:gd name="connsiteX2" fmla="*/ 3472155 w 3742715"/>
                  <a:gd name="connsiteY2" fmla="*/ 1856842 h 3749606"/>
                  <a:gd name="connsiteX3" fmla="*/ 3183063 w 3742715"/>
                  <a:gd name="connsiteY3" fmla="*/ 291359 h 3749606"/>
                  <a:gd name="connsiteX4" fmla="*/ 1457529 w 3742715"/>
                  <a:gd name="connsiteY4" fmla="*/ 37593 h 3749606"/>
                  <a:gd name="connsiteX5" fmla="*/ 892456 w 3742715"/>
                  <a:gd name="connsiteY5" fmla="*/ 1043864 h 3749606"/>
                  <a:gd name="connsiteX6" fmla="*/ 6974 w 3742715"/>
                  <a:gd name="connsiteY6" fmla="*/ 2479687 h 3749606"/>
                  <a:gd name="connsiteX7" fmla="*/ 299306 w 3742715"/>
                  <a:gd name="connsiteY7" fmla="*/ 3698459 h 3749606"/>
                  <a:gd name="connsiteX8" fmla="*/ 1956963 w 3742715"/>
                  <a:gd name="connsiteY8" fmla="*/ 3232269 h 3749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42715" h="3749606">
                    <a:moveTo>
                      <a:pt x="1956963" y="3232269"/>
                    </a:moveTo>
                    <a:cubicBezTo>
                      <a:pt x="2251687" y="3430655"/>
                      <a:pt x="3377822" y="3621712"/>
                      <a:pt x="3623876" y="3326063"/>
                    </a:cubicBezTo>
                    <a:cubicBezTo>
                      <a:pt x="3927315" y="2961226"/>
                      <a:pt x="3564869" y="2291484"/>
                      <a:pt x="3472155" y="1856842"/>
                    </a:cubicBezTo>
                    <a:cubicBezTo>
                      <a:pt x="3397028" y="1504577"/>
                      <a:pt x="3476244" y="535021"/>
                      <a:pt x="3183063" y="291359"/>
                    </a:cubicBezTo>
                    <a:cubicBezTo>
                      <a:pt x="2815989" y="-13623"/>
                      <a:pt x="1897339" y="-41237"/>
                      <a:pt x="1457529" y="37593"/>
                    </a:cubicBezTo>
                    <a:cubicBezTo>
                      <a:pt x="1106653" y="100533"/>
                      <a:pt x="1015405" y="701550"/>
                      <a:pt x="892456" y="1043864"/>
                    </a:cubicBezTo>
                    <a:cubicBezTo>
                      <a:pt x="574361" y="1929346"/>
                      <a:pt x="-74247" y="2064945"/>
                      <a:pt x="6974" y="2479687"/>
                    </a:cubicBezTo>
                    <a:cubicBezTo>
                      <a:pt x="74696" y="2831643"/>
                      <a:pt x="7128" y="3455800"/>
                      <a:pt x="299306" y="3698459"/>
                    </a:cubicBezTo>
                    <a:cubicBezTo>
                      <a:pt x="661058" y="3998967"/>
                      <a:pt x="1405928" y="2861262"/>
                      <a:pt x="1956963" y="3232269"/>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91" name="Freeform: Shape 90">
                <a:extLst>
                  <a:ext uri="{FF2B5EF4-FFF2-40B4-BE49-F238E27FC236}">
                    <a16:creationId xmlns:a16="http://schemas.microsoft.com/office/drawing/2014/main" id="{206F9840-BF8C-7373-051E-F8F428E89A5A}"/>
                  </a:ext>
                </a:extLst>
              </p:cNvPr>
              <p:cNvSpPr/>
              <p:nvPr/>
            </p:nvSpPr>
            <p:spPr>
              <a:xfrm>
                <a:off x="4061078" y="2330966"/>
                <a:ext cx="3873961" cy="3763840"/>
              </a:xfrm>
              <a:custGeom>
                <a:avLst/>
                <a:gdLst>
                  <a:gd name="connsiteX0" fmla="*/ 3763695 w 3873961"/>
                  <a:gd name="connsiteY0" fmla="*/ 3308421 h 3763840"/>
                  <a:gd name="connsiteX1" fmla="*/ 3551425 w 3873961"/>
                  <a:gd name="connsiteY1" fmla="*/ 1812358 h 3763840"/>
                  <a:gd name="connsiteX2" fmla="*/ 3287786 w 3873961"/>
                  <a:gd name="connsiteY2" fmla="*/ 226435 h 3763840"/>
                  <a:gd name="connsiteX3" fmla="*/ 1453342 w 3873961"/>
                  <a:gd name="connsiteY3" fmla="*/ 78186 h 3763840"/>
                  <a:gd name="connsiteX4" fmla="*/ 967638 w 3873961"/>
                  <a:gd name="connsiteY4" fmla="*/ 1024294 h 3763840"/>
                  <a:gd name="connsiteX5" fmla="*/ 6334 w 3873961"/>
                  <a:gd name="connsiteY5" fmla="*/ 2492590 h 3763840"/>
                  <a:gd name="connsiteX6" fmla="*/ 317642 w 3873961"/>
                  <a:gd name="connsiteY6" fmla="*/ 3717532 h 3763840"/>
                  <a:gd name="connsiteX7" fmla="*/ 2004763 w 3873961"/>
                  <a:gd name="connsiteY7" fmla="*/ 3096923 h 3763840"/>
                  <a:gd name="connsiteX8" fmla="*/ 3763772 w 3873961"/>
                  <a:gd name="connsiteY8" fmla="*/ 3308421 h 3763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73961" h="3763840">
                    <a:moveTo>
                      <a:pt x="3763695" y="3308421"/>
                    </a:moveTo>
                    <a:cubicBezTo>
                      <a:pt x="4074847" y="2933942"/>
                      <a:pt x="3637583" y="2255716"/>
                      <a:pt x="3551425" y="1812358"/>
                    </a:cubicBezTo>
                    <a:cubicBezTo>
                      <a:pt x="3485169" y="1471586"/>
                      <a:pt x="3575568" y="465623"/>
                      <a:pt x="3287786" y="226435"/>
                    </a:cubicBezTo>
                    <a:cubicBezTo>
                      <a:pt x="2910685" y="-86878"/>
                      <a:pt x="1899323" y="-11288"/>
                      <a:pt x="1453342" y="78186"/>
                    </a:cubicBezTo>
                    <a:cubicBezTo>
                      <a:pt x="1116041" y="145831"/>
                      <a:pt x="1064131" y="666245"/>
                      <a:pt x="967638" y="1024294"/>
                    </a:cubicBezTo>
                    <a:cubicBezTo>
                      <a:pt x="714026" y="1965311"/>
                      <a:pt x="-78589" y="2075380"/>
                      <a:pt x="6334" y="2492590"/>
                    </a:cubicBezTo>
                    <a:cubicBezTo>
                      <a:pt x="75291" y="2831202"/>
                      <a:pt x="31094" y="3479501"/>
                      <a:pt x="317642" y="3717532"/>
                    </a:cubicBezTo>
                    <a:cubicBezTo>
                      <a:pt x="688958" y="4026062"/>
                      <a:pt x="1444780" y="2676242"/>
                      <a:pt x="2004763" y="3096923"/>
                    </a:cubicBezTo>
                    <a:cubicBezTo>
                      <a:pt x="2285294" y="3307727"/>
                      <a:pt x="3521961" y="3599365"/>
                      <a:pt x="3763772" y="3308421"/>
                    </a:cubicBezTo>
                    <a:close/>
                  </a:path>
                </a:pathLst>
              </a:custGeom>
              <a:ln w="3175" cap="flat">
                <a:gradFill>
                  <a:gsLst>
                    <a:gs pos="25000">
                      <a:schemeClr val="accent5">
                        <a:alpha val="0"/>
                      </a:schemeClr>
                    </a:gs>
                    <a:gs pos="75000">
                      <a:srgbClr val="C73FB1">
                        <a:alpha val="0"/>
                      </a:srgbClr>
                    </a:gs>
                    <a:gs pos="50000">
                      <a:srgbClr val="D44690">
                        <a:alpha val="50000"/>
                      </a:srgbClr>
                    </a:gs>
                    <a:gs pos="0">
                      <a:schemeClr val="accent6">
                        <a:lumMod val="60000"/>
                        <a:lumOff val="40000"/>
                      </a:schemeClr>
                    </a:gs>
                    <a:gs pos="100000">
                      <a:schemeClr val="accent6">
                        <a:alpha val="47000"/>
                      </a:schemeClr>
                    </a:gs>
                  </a:gsLst>
                  <a:lin ang="5400000" scaled="1"/>
                </a:gra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sp>
        <p:nvSpPr>
          <p:cNvPr id="137" name="Title 1">
            <a:extLst>
              <a:ext uri="{FF2B5EF4-FFF2-40B4-BE49-F238E27FC236}">
                <a16:creationId xmlns:a16="http://schemas.microsoft.com/office/drawing/2014/main" id="{2329B9C2-C935-14FD-DEFB-CC3BFFA73DBD}"/>
              </a:ext>
            </a:extLst>
          </p:cNvPr>
          <p:cNvSpPr txBox="1">
            <a:spLocks/>
          </p:cNvSpPr>
          <p:nvPr/>
        </p:nvSpPr>
        <p:spPr>
          <a:xfrm>
            <a:off x="609570" y="456192"/>
            <a:ext cx="11286059" cy="55399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spc="0" dirty="0">
                <a:ln>
                  <a:noFill/>
                </a:ln>
                <a:solidFill>
                  <a:srgbClr val="000000"/>
                </a:solidFill>
                <a:latin typeface="Segoe UI Semibold"/>
              </a:rPr>
              <a:t>Two approaches</a:t>
            </a:r>
            <a:endParaRPr kumimoji="0" lang="en-US" sz="3200" b="0" i="0" u="none" strike="noStrike" kern="1200" cap="none" spc="-50" normalizeH="0" baseline="0" noProof="0" dirty="0">
              <a:ln w="3175">
                <a:noFill/>
              </a:ln>
              <a:solidFill>
                <a:srgbClr val="0078D4"/>
              </a:solidFill>
              <a:effectLst/>
              <a:uLnTx/>
              <a:uFillTx/>
              <a:latin typeface="Segoe Sans Text Semibold"/>
              <a:ea typeface="+mn-ea"/>
              <a:cs typeface="Segoe Sans Text" pitchFamily="2" charset="0"/>
            </a:endParaRPr>
          </a:p>
        </p:txBody>
      </p:sp>
      <p:sp>
        <p:nvSpPr>
          <p:cNvPr id="2" name="Grey rectangle holding picture and title of presenter Erin Rifkin">
            <a:extLst>
              <a:ext uri="{FF2B5EF4-FFF2-40B4-BE49-F238E27FC236}">
                <a16:creationId xmlns:a16="http://schemas.microsoft.com/office/drawing/2014/main" id="{15B41496-8D39-98FE-714F-14CC625AAB0D}"/>
              </a:ext>
              <a:ext uri="{C183D7F6-B498-43B3-948B-1728B52AA6E4}">
                <adec:decorative xmlns:adec="http://schemas.microsoft.com/office/drawing/2017/decorative" val="1"/>
              </a:ext>
            </a:extLst>
          </p:cNvPr>
          <p:cNvSpPr/>
          <p:nvPr/>
        </p:nvSpPr>
        <p:spPr>
          <a:xfrm>
            <a:off x="609570" y="1607936"/>
            <a:ext cx="4927880" cy="5023579"/>
          </a:xfrm>
          <a:prstGeom prst="roundRect">
            <a:avLst>
              <a:gd name="adj" fmla="val 2242"/>
            </a:avLst>
          </a:prstGeom>
          <a:solidFill>
            <a:schemeClr val="bg1"/>
          </a:solidFill>
          <a:ln w="19050">
            <a:gradFill>
              <a:gsLst>
                <a:gs pos="0">
                  <a:schemeClr val="accent5"/>
                </a:gs>
                <a:gs pos="100000">
                  <a:schemeClr val="accent6"/>
                </a:gs>
              </a:gsLst>
              <a:lin ang="2700000" scaled="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Sans Text" pitchFamily="2" charset="0"/>
              <a:sym typeface="Segoe UI"/>
            </a:endParaRPr>
          </a:p>
        </p:txBody>
      </p:sp>
      <p:sp>
        <p:nvSpPr>
          <p:cNvPr id="4" name="Rectangle 3">
            <a:extLst>
              <a:ext uri="{FF2B5EF4-FFF2-40B4-BE49-F238E27FC236}">
                <a16:creationId xmlns:a16="http://schemas.microsoft.com/office/drawing/2014/main" id="{41B3CDC2-A54A-DD7D-D41C-600C45640738}"/>
              </a:ext>
            </a:extLst>
          </p:cNvPr>
          <p:cNvSpPr/>
          <p:nvPr/>
        </p:nvSpPr>
        <p:spPr bwMode="auto">
          <a:xfrm>
            <a:off x="595885" y="1843797"/>
            <a:ext cx="4927880" cy="49551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3175">
                  <a:noFill/>
                </a:ln>
                <a:solidFill>
                  <a:srgbClr val="F4364F"/>
                </a:solidFill>
                <a:effectLst/>
                <a:uLnTx/>
                <a:uFillTx/>
                <a:latin typeface="Segoe Sans Text Semibold"/>
                <a:ea typeface="+mn-ea"/>
                <a:cs typeface="Segoe Sans Text Semibold" pitchFamily="2" charset="0"/>
              </a:rPr>
              <a:t>React/</a:t>
            </a:r>
            <a:r>
              <a:rPr kumimoji="0" lang="en-US" sz="2800" b="0" i="0" u="none" strike="noStrike" kern="1200" cap="none" spc="0" normalizeH="0" baseline="0" noProof="0" dirty="0" err="1">
                <a:ln w="3175">
                  <a:noFill/>
                </a:ln>
                <a:solidFill>
                  <a:srgbClr val="F4364F"/>
                </a:solidFill>
                <a:effectLst/>
                <a:uLnTx/>
                <a:uFillTx/>
                <a:latin typeface="Segoe Sans Text Semibold"/>
                <a:ea typeface="+mn-ea"/>
                <a:cs typeface="Segoe Sans Text Semibold" pitchFamily="2" charset="0"/>
              </a:rPr>
              <a:t>Three.js</a:t>
            </a:r>
            <a:endParaRPr kumimoji="0" lang="en-US" sz="2800" b="0" i="0" u="none" strike="noStrike" kern="1200" cap="none" spc="0" normalizeH="0" baseline="0" noProof="0" dirty="0">
              <a:ln w="3175">
                <a:noFill/>
              </a:ln>
              <a:solidFill>
                <a:srgbClr val="F4364F"/>
              </a:solidFill>
              <a:effectLst/>
              <a:uLnTx/>
              <a:uFillTx/>
              <a:latin typeface="Segoe Sans Text Semibold"/>
              <a:ea typeface="+mn-ea"/>
              <a:cs typeface="Segoe Sans Text Semibold" pitchFamily="2" charset="0"/>
            </a:endParaRPr>
          </a:p>
        </p:txBody>
      </p:sp>
      <p:sp>
        <p:nvSpPr>
          <p:cNvPr id="12" name="Grey rectangle holding picture and title of presenter Erin Rifkin">
            <a:extLst>
              <a:ext uri="{FF2B5EF4-FFF2-40B4-BE49-F238E27FC236}">
                <a16:creationId xmlns:a16="http://schemas.microsoft.com/office/drawing/2014/main" id="{1457AB50-5E4C-6DF5-0E23-D9CBAC277377}"/>
              </a:ext>
              <a:ext uri="{C183D7F6-B498-43B3-948B-1728B52AA6E4}">
                <adec:decorative xmlns:adec="http://schemas.microsoft.com/office/drawing/2017/decorative" val="1"/>
              </a:ext>
            </a:extLst>
          </p:cNvPr>
          <p:cNvSpPr/>
          <p:nvPr/>
        </p:nvSpPr>
        <p:spPr>
          <a:xfrm>
            <a:off x="6652965" y="1607936"/>
            <a:ext cx="4927880" cy="5023579"/>
          </a:xfrm>
          <a:prstGeom prst="roundRect">
            <a:avLst>
              <a:gd name="adj" fmla="val 2242"/>
            </a:avLst>
          </a:prstGeom>
          <a:solidFill>
            <a:schemeClr val="bg1"/>
          </a:solidFill>
          <a:ln w="19050">
            <a:gradFill>
              <a:gsLst>
                <a:gs pos="0">
                  <a:schemeClr val="accent5"/>
                </a:gs>
                <a:gs pos="100000">
                  <a:schemeClr val="accent6"/>
                </a:gs>
              </a:gsLst>
              <a:lin ang="2700000" scaled="0"/>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2F2F2"/>
              </a:solidFill>
              <a:effectLst/>
              <a:uLnTx/>
              <a:uFillTx/>
              <a:latin typeface="Segoe Sans Text"/>
              <a:ea typeface="+mn-ea"/>
              <a:cs typeface="Segoe Sans Text" pitchFamily="2" charset="0"/>
              <a:sym typeface="Segoe UI"/>
            </a:endParaRPr>
          </a:p>
        </p:txBody>
      </p:sp>
      <p:sp>
        <p:nvSpPr>
          <p:cNvPr id="29" name="Rectangle 28">
            <a:extLst>
              <a:ext uri="{FF2B5EF4-FFF2-40B4-BE49-F238E27FC236}">
                <a16:creationId xmlns:a16="http://schemas.microsoft.com/office/drawing/2014/main" id="{3AE4188A-FAB3-7FA9-AF55-7C10D15C8EEB}"/>
              </a:ext>
            </a:extLst>
          </p:cNvPr>
          <p:cNvSpPr/>
          <p:nvPr/>
        </p:nvSpPr>
        <p:spPr bwMode="auto">
          <a:xfrm>
            <a:off x="6639280" y="1843797"/>
            <a:ext cx="4927880" cy="495510"/>
          </a:xfrm>
          <a:prstGeom prst="rect">
            <a:avLst/>
          </a:prstGeom>
          <a:noFill/>
          <a:effectLst/>
        </p:spPr>
        <p:txBody>
          <a:bodyPr wrap="square" lIns="0" tIns="18285" rIns="0" bIns="45713"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dirty="0">
                <a:ln w="3175">
                  <a:noFill/>
                </a:ln>
                <a:solidFill>
                  <a:srgbClr val="F4364F"/>
                </a:solidFill>
                <a:effectLst/>
                <a:uLnTx/>
                <a:uFillTx/>
                <a:latin typeface="Segoe Sans Text Semibold"/>
                <a:ea typeface="+mn-ea"/>
                <a:cs typeface="Segoe Sans Text Semibold" pitchFamily="2" charset="0"/>
              </a:rPr>
              <a:t>Unity</a:t>
            </a:r>
          </a:p>
        </p:txBody>
      </p:sp>
      <p:sp>
        <p:nvSpPr>
          <p:cNvPr id="32" name="TextBox 31">
            <a:extLst>
              <a:ext uri="{FF2B5EF4-FFF2-40B4-BE49-F238E27FC236}">
                <a16:creationId xmlns:a16="http://schemas.microsoft.com/office/drawing/2014/main" id="{011D54B1-A6F3-2017-8016-A921D23D0AAA}"/>
              </a:ext>
            </a:extLst>
          </p:cNvPr>
          <p:cNvSpPr txBox="1"/>
          <p:nvPr/>
        </p:nvSpPr>
        <p:spPr>
          <a:xfrm>
            <a:off x="6986785" y="5596427"/>
            <a:ext cx="4261320" cy="338554"/>
          </a:xfrm>
          <a:prstGeom prst="rect">
            <a:avLst/>
          </a:prstGeom>
          <a:noFill/>
        </p:spPr>
        <p:txBody>
          <a:bodyPr wrap="square" anchor="ctr">
            <a:spAutoFit/>
          </a:bodyPr>
          <a:lstStyle>
            <a:defPPr>
              <a:defRPr lang="en-US"/>
            </a:defPPr>
            <a:lvl1pPr algn="ctr" defTabSz="914225">
              <a:defRPr sz="1800">
                <a:latin typeface="+mj-lt"/>
              </a:defRPr>
            </a:lvl1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Semibold"/>
                <a:ea typeface="+mn-ea"/>
                <a:cs typeface="+mn-cs"/>
              </a:rPr>
              <a:t>C#, game engine</a:t>
            </a:r>
            <a:r>
              <a:rPr kumimoji="0" lang="en-US" sz="1600" b="0" i="0" u="none" strike="noStrike" kern="1200" cap="none" spc="0" normalizeH="0" baseline="0" noProof="0">
                <a:ln>
                  <a:noFill/>
                </a:ln>
                <a:solidFill>
                  <a:srgbClr val="000000"/>
                </a:solidFill>
                <a:effectLst/>
                <a:uLnTx/>
                <a:uFillTx/>
                <a:latin typeface="Segoe Sans Text Semibold"/>
                <a:ea typeface="+mn-ea"/>
                <a:cs typeface="+mn-cs"/>
              </a:rPr>
              <a:t>, real-time lip-sync</a:t>
            </a:r>
            <a:endParaRPr kumimoji="0" lang="en-US" sz="1600" b="0" i="0" u="none" strike="noStrike" kern="1200" cap="none" spc="0" normalizeH="0" baseline="0" noProof="0" dirty="0">
              <a:ln>
                <a:noFill/>
              </a:ln>
              <a:solidFill>
                <a:srgbClr val="000000"/>
              </a:solidFill>
              <a:effectLst/>
              <a:uLnTx/>
              <a:uFillTx/>
              <a:latin typeface="Segoe Sans Text Semibold"/>
              <a:ea typeface="+mn-ea"/>
              <a:cs typeface="+mn-cs"/>
            </a:endParaRPr>
          </a:p>
        </p:txBody>
      </p:sp>
      <p:sp>
        <p:nvSpPr>
          <p:cNvPr id="35" name="Grey oval containing warning">
            <a:extLst>
              <a:ext uri="{FF2B5EF4-FFF2-40B4-BE49-F238E27FC236}">
                <a16:creationId xmlns:a16="http://schemas.microsoft.com/office/drawing/2014/main" id="{5BF9531C-497C-3827-496E-2428783436C0}"/>
              </a:ext>
              <a:ext uri="{C183D7F6-B498-43B3-948B-1728B52AA6E4}">
                <adec:decorative xmlns:adec="http://schemas.microsoft.com/office/drawing/2017/decorative" val="1"/>
              </a:ext>
            </a:extLst>
          </p:cNvPr>
          <p:cNvSpPr/>
          <p:nvPr/>
        </p:nvSpPr>
        <p:spPr>
          <a:xfrm>
            <a:off x="2257376" y="6606384"/>
            <a:ext cx="1631771" cy="60191"/>
          </a:xfrm>
          <a:prstGeom prst="roundRect">
            <a:avLst>
              <a:gd name="adj" fmla="val 50000"/>
            </a:avLst>
          </a:prstGeom>
          <a:gradFill flip="none" rotWithShape="0">
            <a:gsLst>
              <a:gs pos="0">
                <a:schemeClr val="accent5"/>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Sans Text" pitchFamily="2" charset="0"/>
              <a:sym typeface="Segoe UI Semilight"/>
            </a:endParaRPr>
          </a:p>
        </p:txBody>
      </p:sp>
      <p:sp>
        <p:nvSpPr>
          <p:cNvPr id="36" name="Grey oval containing warning">
            <a:extLst>
              <a:ext uri="{FF2B5EF4-FFF2-40B4-BE49-F238E27FC236}">
                <a16:creationId xmlns:a16="http://schemas.microsoft.com/office/drawing/2014/main" id="{FF6FC807-427C-34FB-6FDC-CE9625CFE925}"/>
              </a:ext>
              <a:ext uri="{C183D7F6-B498-43B3-948B-1728B52AA6E4}">
                <adec:decorative xmlns:adec="http://schemas.microsoft.com/office/drawing/2017/decorative" val="1"/>
              </a:ext>
            </a:extLst>
          </p:cNvPr>
          <p:cNvSpPr/>
          <p:nvPr/>
        </p:nvSpPr>
        <p:spPr>
          <a:xfrm>
            <a:off x="8300770" y="6601419"/>
            <a:ext cx="1631771" cy="60191"/>
          </a:xfrm>
          <a:prstGeom prst="roundRect">
            <a:avLst>
              <a:gd name="adj" fmla="val 50000"/>
            </a:avLst>
          </a:prstGeom>
          <a:gradFill flip="none" rotWithShape="0">
            <a:gsLst>
              <a:gs pos="0">
                <a:schemeClr val="accent5"/>
              </a:gs>
              <a:gs pos="100000">
                <a:schemeClr val="accent6"/>
              </a:gs>
            </a:gsLst>
            <a:lin ang="0" scaled="1"/>
            <a:tileRect/>
          </a:gradFill>
          <a:ln w="12700">
            <a:miter lim="400000"/>
          </a:ln>
          <a:effectLst>
            <a:outerShdw blurRad="254000" dist="50800" dir="2700000" sx="103000" sy="103000" rotWithShape="0">
              <a:srgbClr val="000000">
                <a:alpha val="20000"/>
              </a:srgbClr>
            </a:outerShdw>
          </a:effectLst>
        </p:spPr>
        <p:txBody>
          <a:bodyPr lIns="45705" tIns="45705" rIns="45705" bIns="45705" anchor="ctr"/>
          <a:lstStyle/>
          <a:p>
            <a:pPr marL="0" marR="0" lvl="0" indent="0" algn="ctr" defTabSz="931757"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solidFill>
                <a:srgbClr val="000000"/>
              </a:solidFill>
              <a:effectLst/>
              <a:uLnTx/>
              <a:uFillTx/>
              <a:latin typeface="Segoe Sans Text"/>
              <a:ea typeface="+mn-ea"/>
              <a:cs typeface="Segoe Sans Text" pitchFamily="2" charset="0"/>
              <a:sym typeface="Segoe UI Semilight"/>
            </a:endParaRPr>
          </a:p>
        </p:txBody>
      </p:sp>
      <p:sp>
        <p:nvSpPr>
          <p:cNvPr id="28" name="TextBox 27">
            <a:extLst>
              <a:ext uri="{FF2B5EF4-FFF2-40B4-BE49-F238E27FC236}">
                <a16:creationId xmlns:a16="http://schemas.microsoft.com/office/drawing/2014/main" id="{CD9790DD-A82D-1A64-C506-36BA2F8D111D}"/>
              </a:ext>
            </a:extLst>
          </p:cNvPr>
          <p:cNvSpPr txBox="1"/>
          <p:nvPr/>
        </p:nvSpPr>
        <p:spPr>
          <a:xfrm>
            <a:off x="721590" y="5452106"/>
            <a:ext cx="4411139" cy="338554"/>
          </a:xfrm>
          <a:prstGeom prst="rect">
            <a:avLst/>
          </a:prstGeom>
          <a:noFill/>
        </p:spPr>
        <p:txBody>
          <a:bodyPr wrap="square" anchor="ctr">
            <a:spAutoFit/>
          </a:bodyPr>
          <a:lstStyle/>
          <a:p>
            <a:pPr marL="0" marR="0" lvl="0" indent="0" algn="ctr" defTabSz="91404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Sans Text Semibold"/>
                <a:ea typeface="+mn-ea"/>
                <a:cs typeface="+mn-cs"/>
              </a:rPr>
              <a:t>Web first, Typescript,  no lip syncing</a:t>
            </a:r>
          </a:p>
        </p:txBody>
      </p:sp>
      <p:pic>
        <p:nvPicPr>
          <p:cNvPr id="5" name="Picture 4">
            <a:extLst>
              <a:ext uri="{FF2B5EF4-FFF2-40B4-BE49-F238E27FC236}">
                <a16:creationId xmlns:a16="http://schemas.microsoft.com/office/drawing/2014/main" id="{2202EF94-C4C1-87E5-7CE6-8C0E0D287C29}"/>
              </a:ext>
            </a:extLst>
          </p:cNvPr>
          <p:cNvPicPr>
            <a:picLocks noChangeAspect="1"/>
          </p:cNvPicPr>
          <p:nvPr/>
        </p:nvPicPr>
        <p:blipFill>
          <a:blip r:embed="rId5">
            <a:extLst>
              <a:ext uri="{28A0092B-C50C-407E-A947-70E740481C1C}">
                <a14:useLocalDpi xmlns:a14="http://schemas.microsoft.com/office/drawing/2010/main" val="0"/>
              </a:ext>
            </a:extLst>
          </a:blip>
          <a:srcRect l="26900" t="8248" r="39022" b="31336"/>
          <a:stretch/>
        </p:blipFill>
        <p:spPr>
          <a:xfrm>
            <a:off x="7790608" y="2543948"/>
            <a:ext cx="2715794" cy="2360155"/>
          </a:xfrm>
          <a:prstGeom prst="rect">
            <a:avLst/>
          </a:prstGeom>
        </p:spPr>
      </p:pic>
      <p:pic>
        <p:nvPicPr>
          <p:cNvPr id="10" name="Picture Placeholder 7" descr="A screenshot of a video game&#10;&#10;AI-generated content may be incorrect.">
            <a:extLst>
              <a:ext uri="{FF2B5EF4-FFF2-40B4-BE49-F238E27FC236}">
                <a16:creationId xmlns:a16="http://schemas.microsoft.com/office/drawing/2014/main" id="{3CF884D8-0D73-4859-21EF-79DDF7FA056D}"/>
              </a:ext>
            </a:extLst>
          </p:cNvPr>
          <p:cNvPicPr>
            <a:picLocks noChangeAspect="1"/>
          </p:cNvPicPr>
          <p:nvPr/>
        </p:nvPicPr>
        <p:blipFill>
          <a:blip r:embed="rId6">
            <a:extLst>
              <a:ext uri="{28A0092B-C50C-407E-A947-70E740481C1C}">
                <a14:useLocalDpi xmlns:a14="http://schemas.microsoft.com/office/drawing/2010/main" val="0"/>
              </a:ext>
            </a:extLst>
          </a:blip>
          <a:srcRect l="17903" r="15651" b="11704"/>
          <a:stretch/>
        </p:blipFill>
        <p:spPr>
          <a:xfrm>
            <a:off x="1863460" y="2510171"/>
            <a:ext cx="2369373" cy="2353507"/>
          </a:xfrm>
          <a:prstGeom prst="rect">
            <a:avLst/>
          </a:prstGeom>
          <a:noFill/>
        </p:spPr>
      </p:pic>
    </p:spTree>
    <p:extLst>
      <p:ext uri="{BB962C8B-B14F-4D97-AF65-F5344CB8AC3E}">
        <p14:creationId xmlns:p14="http://schemas.microsoft.com/office/powerpoint/2010/main" val="27677234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49A7A-9F9E-110F-5C8A-1ABC0E3A9E4A}"/>
            </a:ext>
          </a:extLst>
        </p:cNvPr>
        <p:cNvGrpSpPr/>
        <p:nvPr/>
      </p:nvGrpSpPr>
      <p:grpSpPr>
        <a:xfrm>
          <a:off x="0" y="0"/>
          <a:ext cx="0" cy="0"/>
          <a:chOff x="0" y="0"/>
          <a:chExt cx="0" cy="0"/>
        </a:xfrm>
      </p:grpSpPr>
      <p:sp>
        <p:nvSpPr>
          <p:cNvPr id="15" name="Oval 14">
            <a:extLst>
              <a:ext uri="{FF2B5EF4-FFF2-40B4-BE49-F238E27FC236}">
                <a16:creationId xmlns:a16="http://schemas.microsoft.com/office/drawing/2014/main" id="{3FD34979-9083-3488-0522-98BB05872711}"/>
              </a:ext>
              <a:ext uri="{C183D7F6-B498-43B3-948B-1728B52AA6E4}">
                <adec:decorative xmlns:adec="http://schemas.microsoft.com/office/drawing/2017/decorative" val="1"/>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err="1">
              <a:ln>
                <a:noFill/>
              </a:ln>
              <a:gradFill>
                <a:gsLst>
                  <a:gs pos="76923">
                    <a:srgbClr val="FFFFFF"/>
                  </a:gs>
                  <a:gs pos="74000">
                    <a:srgbClr val="FFFFFF"/>
                  </a:gs>
                </a:gsLst>
                <a:path path="circle">
                  <a:fillToRect l="100000" t="100000"/>
                </a:path>
              </a:gradFill>
              <a:effectLst/>
              <a:uLnTx/>
              <a:uFillTx/>
              <a:latin typeface="Segoe UI Variable Small Semibol" pitchFamily="2" charset="0"/>
              <a:ea typeface="+mn-ea"/>
              <a:cs typeface="Segoe UI" pitchFamily="34" charset="0"/>
            </a:endParaRPr>
          </a:p>
        </p:txBody>
      </p:sp>
      <p:sp>
        <p:nvSpPr>
          <p:cNvPr id="16" name="Rectangle: Rounded Corners 15">
            <a:extLst>
              <a:ext uri="{FF2B5EF4-FFF2-40B4-BE49-F238E27FC236}">
                <a16:creationId xmlns:a16="http://schemas.microsoft.com/office/drawing/2014/main" id="{87672D2F-9FE2-6921-BE68-4C6A56364FBE}"/>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Light"/>
              <a:ea typeface="Segoe UI" pitchFamily="34" charset="0"/>
              <a:cs typeface="Segoe UI Light"/>
            </a:endParaRPr>
          </a:p>
        </p:txBody>
      </p:sp>
      <p:sp>
        <p:nvSpPr>
          <p:cNvPr id="4" name="Text Placeholder 11">
            <a:extLst>
              <a:ext uri="{FF2B5EF4-FFF2-40B4-BE49-F238E27FC236}">
                <a16:creationId xmlns:a16="http://schemas.microsoft.com/office/drawing/2014/main" id="{6D6D18DF-F3D9-171B-D51E-B9361875BF0B}"/>
              </a:ext>
            </a:extLst>
          </p:cNvPr>
          <p:cNvSpPr txBox="1">
            <a:spLocks/>
          </p:cNvSpPr>
          <p:nvPr/>
        </p:nvSpPr>
        <p:spPr>
          <a:xfrm>
            <a:off x="975089" y="2514834"/>
            <a:ext cx="5120911" cy="3016210"/>
          </a:xfrm>
          <a:prstGeom prst="rect">
            <a:avLst/>
          </a:prstGeom>
        </p:spPr>
        <p:txBody>
          <a:bodyPr wrap="square" lIns="0" tIns="45720" rIns="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800"/>
              </a:spcAft>
              <a:buNone/>
              <a:defRPr/>
            </a:pPr>
            <a:r>
              <a:rPr lang="en-US" sz="2000" dirty="0">
                <a:cs typeface="Segoe UI"/>
              </a:rPr>
              <a:t>Get started with the Azure AI Foundry: </a:t>
            </a:r>
            <a:r>
              <a:rPr lang="en-US" sz="2000" b="1" u="sng" dirty="0" err="1">
                <a:solidFill>
                  <a:srgbClr val="0070C0"/>
                </a:solidFill>
                <a:cs typeface="Segoe UI"/>
              </a:rPr>
              <a:t>ai.azure.com</a:t>
            </a:r>
            <a:endParaRPr lang="en-US" sz="2000" dirty="0">
              <a:cs typeface="Segoe UI"/>
            </a:endParaRPr>
          </a:p>
          <a:p>
            <a:pPr marL="0" indent="0">
              <a:spcBef>
                <a:spcPts val="0"/>
              </a:spcBef>
              <a:spcAft>
                <a:spcPts val="1800"/>
              </a:spcAft>
              <a:buNone/>
              <a:defRPr/>
            </a:pPr>
            <a:r>
              <a:rPr lang="en-US" sz="2000" dirty="0">
                <a:cs typeface="Segoe UI"/>
              </a:rPr>
              <a:t>Learn more about GPT-4o Realtime Speech API</a:t>
            </a:r>
            <a:br>
              <a:rPr lang="en-US" sz="2000" dirty="0">
                <a:cs typeface="Segoe UI"/>
              </a:rPr>
            </a:br>
            <a:r>
              <a:rPr lang="en-US" sz="2000" b="1" u="sng" dirty="0">
                <a:solidFill>
                  <a:srgbClr val="0070C0"/>
                </a:solidFill>
                <a:cs typeface="Segoe UI"/>
                <a:hlinkClick r:id="rId3"/>
              </a:rPr>
              <a:t>https://aka.ms/c/learn/gpt4o-rt-speech</a:t>
            </a:r>
            <a:endParaRPr lang="en-US" sz="2000" b="1" u="sng" dirty="0">
              <a:solidFill>
                <a:srgbClr val="0070C0"/>
              </a:solidFill>
              <a:cs typeface="Segoe UI"/>
            </a:endParaRPr>
          </a:p>
          <a:p>
            <a:pPr marL="0" indent="0">
              <a:spcBef>
                <a:spcPts val="0"/>
              </a:spcBef>
              <a:spcAft>
                <a:spcPts val="1800"/>
              </a:spcAft>
              <a:buNone/>
              <a:defRPr/>
            </a:pPr>
            <a:r>
              <a:rPr lang="en-US" sz="2000" dirty="0">
                <a:cs typeface="Segoe UI"/>
              </a:rPr>
              <a:t>Learn more about Azure AI Agent Service on Microsoft Learn: </a:t>
            </a:r>
            <a:r>
              <a:rPr lang="en-US" sz="2000" b="1" u="sng" dirty="0">
                <a:solidFill>
                  <a:srgbClr val="0070C0"/>
                </a:solidFill>
                <a:cs typeface="Segoe UI"/>
              </a:rPr>
              <a:t>https://</a:t>
            </a:r>
            <a:r>
              <a:rPr lang="en-US" sz="2000" b="1" u="sng" dirty="0" err="1">
                <a:solidFill>
                  <a:srgbClr val="0070C0"/>
                </a:solidFill>
                <a:cs typeface="Segoe UI"/>
              </a:rPr>
              <a:t>aka.ms</a:t>
            </a:r>
            <a:r>
              <a:rPr lang="en-US" sz="2000" b="1" u="sng" dirty="0">
                <a:solidFill>
                  <a:srgbClr val="0070C0"/>
                </a:solidFill>
                <a:cs typeface="Segoe UI"/>
              </a:rPr>
              <a:t>/</a:t>
            </a:r>
            <a:r>
              <a:rPr lang="en-US" sz="2000" b="1" u="sng" dirty="0" err="1">
                <a:solidFill>
                  <a:srgbClr val="0070C0"/>
                </a:solidFill>
                <a:cs typeface="Segoe UI"/>
              </a:rPr>
              <a:t>MicrosoftLearn_Agents</a:t>
            </a:r>
            <a:endParaRPr lang="en-US" sz="2000" dirty="0">
              <a:cs typeface="Segoe UI"/>
            </a:endParaRPr>
          </a:p>
        </p:txBody>
      </p:sp>
      <p:sp>
        <p:nvSpPr>
          <p:cNvPr id="2" name="Title 4">
            <a:extLst>
              <a:ext uri="{FF2B5EF4-FFF2-40B4-BE49-F238E27FC236}">
                <a16:creationId xmlns:a16="http://schemas.microsoft.com/office/drawing/2014/main" id="{B519FDE2-851A-DB8A-22B1-274B18042582}"/>
              </a:ext>
            </a:extLst>
          </p:cNvPr>
          <p:cNvSpPr txBox="1">
            <a:spLocks/>
          </p:cNvSpPr>
          <p:nvPr/>
        </p:nvSpPr>
        <p:spPr>
          <a:xfrm>
            <a:off x="588262" y="986179"/>
            <a:ext cx="10925900" cy="12926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1200"/>
              </a:spcAft>
              <a:buClrTx/>
              <a:buSzTx/>
              <a:buFontTx/>
              <a:buNone/>
              <a:tabLst/>
              <a:defRPr/>
            </a:pPr>
            <a:r>
              <a:rPr kumimoji="0" lang="en-US" sz="4200" b="0" i="0" u="none" strike="noStrike" kern="1200" cap="none" spc="-50" normalizeH="0" baseline="0" noProof="0" dirty="0">
                <a:ln>
                  <a:noFill/>
                </a:ln>
                <a:gradFill>
                  <a:gsLst>
                    <a:gs pos="100000">
                      <a:srgbClr val="0078D4"/>
                    </a:gs>
                    <a:gs pos="0">
                      <a:srgbClr val="C03BC4"/>
                    </a:gs>
                  </a:gsLst>
                  <a:path path="circle">
                    <a:fillToRect l="100000" t="100000"/>
                  </a:path>
                </a:gradFill>
                <a:effectLst/>
                <a:uLnTx/>
                <a:uFillTx/>
                <a:latin typeface="Segoe UI Semibold"/>
                <a:ea typeface="+mn-ea"/>
                <a:cs typeface="Segoe UI Semibold"/>
              </a:rPr>
              <a:t>Get started with building agents and real-time experiences</a:t>
            </a:r>
          </a:p>
        </p:txBody>
      </p:sp>
      <p:sp>
        <p:nvSpPr>
          <p:cNvPr id="5" name="Text Placeholder 11">
            <a:extLst>
              <a:ext uri="{FF2B5EF4-FFF2-40B4-BE49-F238E27FC236}">
                <a16:creationId xmlns:a16="http://schemas.microsoft.com/office/drawing/2014/main" id="{C2D3EAE8-7AD7-8C01-1CC7-5903F4974BA1}"/>
              </a:ext>
            </a:extLst>
          </p:cNvPr>
          <p:cNvSpPr txBox="1">
            <a:spLocks/>
          </p:cNvSpPr>
          <p:nvPr/>
        </p:nvSpPr>
        <p:spPr>
          <a:xfrm>
            <a:off x="6474028" y="2567842"/>
            <a:ext cx="4988372" cy="3939540"/>
          </a:xfrm>
          <a:prstGeom prst="rect">
            <a:avLst/>
          </a:prstGeom>
        </p:spPr>
        <p:txBody>
          <a:bodyPr wrap="square" lIns="0" tIns="45720" rIns="0" bIns="4572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800"/>
              </a:spcAft>
              <a:buNone/>
              <a:defRPr/>
            </a:pPr>
            <a:r>
              <a:rPr lang="en-US" sz="2000" dirty="0">
                <a:cs typeface="Segoe UI"/>
              </a:rPr>
              <a:t>Watch the Reactor sessions on-demand</a:t>
            </a:r>
          </a:p>
          <a:p>
            <a:pPr marL="0" indent="0">
              <a:spcBef>
                <a:spcPts val="0"/>
              </a:spcBef>
              <a:spcAft>
                <a:spcPts val="1800"/>
              </a:spcAft>
              <a:buNone/>
              <a:defRPr/>
            </a:pPr>
            <a:r>
              <a:rPr lang="en-US" sz="2000" b="1" u="sng" dirty="0">
                <a:solidFill>
                  <a:srgbClr val="0070C0"/>
                </a:solidFill>
                <a:cs typeface="Segoe UI"/>
                <a:hlinkClick r:id="rId4">
                  <a:extLst>
                    <a:ext uri="{A12FA001-AC4F-418D-AE19-62706E023703}">
                      <ahyp:hlinkClr xmlns:ahyp="http://schemas.microsoft.com/office/drawing/2018/hyperlinkcolor" val="tx"/>
                    </a:ext>
                  </a:extLst>
                </a:hlinkClick>
              </a:rPr>
              <a:t>https://microsoft.github.io/AI_Agents_Hackathon/</a:t>
            </a:r>
            <a:r>
              <a:rPr lang="en-US" sz="2000" b="1" u="sng" dirty="0">
                <a:solidFill>
                  <a:srgbClr val="0070C0"/>
                </a:solidFill>
                <a:cs typeface="Segoe UI"/>
              </a:rPr>
              <a:t> </a:t>
            </a:r>
          </a:p>
          <a:p>
            <a:pPr marL="0" indent="0">
              <a:spcBef>
                <a:spcPts val="0"/>
              </a:spcBef>
              <a:spcAft>
                <a:spcPts val="1800"/>
              </a:spcAft>
              <a:buNone/>
              <a:defRPr/>
            </a:pPr>
            <a:endParaRPr lang="en-US" sz="2000" b="1" u="sng" dirty="0">
              <a:solidFill>
                <a:srgbClr val="0070C0"/>
              </a:solidFill>
              <a:cs typeface="Segoe UI"/>
            </a:endParaRPr>
          </a:p>
          <a:p>
            <a:pPr marL="0" indent="0">
              <a:spcBef>
                <a:spcPts val="0"/>
              </a:spcBef>
              <a:spcAft>
                <a:spcPts val="1800"/>
              </a:spcAft>
              <a:buNone/>
              <a:defRPr/>
            </a:pPr>
            <a:r>
              <a:rPr lang="en-US" sz="2000" dirty="0">
                <a:cs typeface="Segoe UI"/>
              </a:rPr>
              <a:t>Star the repo for the Unity approach</a:t>
            </a:r>
          </a:p>
          <a:p>
            <a:pPr marL="0" indent="0">
              <a:spcBef>
                <a:spcPts val="0"/>
              </a:spcBef>
              <a:spcAft>
                <a:spcPts val="1800"/>
              </a:spcAft>
              <a:buNone/>
              <a:defRPr/>
            </a:pPr>
            <a:r>
              <a:rPr lang="en-US" sz="2000" b="1" u="sng" dirty="0">
                <a:solidFill>
                  <a:srgbClr val="0070C0"/>
                </a:solidFill>
                <a:cs typeface="Segoe UI"/>
                <a:hlinkClick r:id="rId5">
                  <a:extLst>
                    <a:ext uri="{A12FA001-AC4F-418D-AE19-62706E023703}">
                      <ahyp:hlinkClr xmlns:ahyp="http://schemas.microsoft.com/office/drawing/2018/hyperlinkcolor" val="tx"/>
                    </a:ext>
                  </a:extLst>
                </a:hlinkClick>
              </a:rPr>
              <a:t>https://github.com/aprilspeight/ai-avatar</a:t>
            </a:r>
            <a:endParaRPr lang="en-US" sz="2000" b="1" u="sng" dirty="0">
              <a:solidFill>
                <a:srgbClr val="0070C0"/>
              </a:solidFill>
              <a:cs typeface="Segoe UI"/>
            </a:endParaRPr>
          </a:p>
          <a:p>
            <a:pPr marL="0" indent="0">
              <a:spcBef>
                <a:spcPts val="0"/>
              </a:spcBef>
              <a:spcAft>
                <a:spcPts val="1800"/>
              </a:spcAft>
              <a:buNone/>
              <a:defRPr/>
            </a:pPr>
            <a:r>
              <a:rPr lang="en-US" sz="1600" dirty="0">
                <a:cs typeface="Segoe UI"/>
              </a:rPr>
              <a:t>Code available soon! </a:t>
            </a:r>
          </a:p>
          <a:p>
            <a:pPr marL="0" indent="0">
              <a:spcBef>
                <a:spcPts val="0"/>
              </a:spcBef>
              <a:spcAft>
                <a:spcPts val="1800"/>
              </a:spcAft>
              <a:buNone/>
              <a:defRPr/>
            </a:pPr>
            <a:endParaRPr lang="en-US" sz="2000" b="1" u="sng" dirty="0">
              <a:solidFill>
                <a:srgbClr val="0070C0"/>
              </a:solidFill>
              <a:cs typeface="Segoe UI"/>
            </a:endParaRPr>
          </a:p>
        </p:txBody>
      </p:sp>
    </p:spTree>
    <p:extLst>
      <p:ext uri="{BB962C8B-B14F-4D97-AF65-F5344CB8AC3E}">
        <p14:creationId xmlns:p14="http://schemas.microsoft.com/office/powerpoint/2010/main" val="1438775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2.29167E-6 -4.07407E-6 L -2.29167E-6 0.03542 " pathEditMode="relative" rAng="0" ptsTypes="AA">
                                      <p:cBhvr>
                                        <p:cTn id="9" dur="700" spd="-100000" fill="hold"/>
                                        <p:tgtEl>
                                          <p:spTgt spid="4"/>
                                        </p:tgtEl>
                                        <p:attrNameLst>
                                          <p:attrName>ppt_x</p:attrName>
                                          <p:attrName>ppt_y</p:attrName>
                                        </p:attrNameLst>
                                      </p:cBhvr>
                                      <p:rCtr x="0" y="1759"/>
                                    </p:animMotion>
                                  </p:childTnLst>
                                </p:cTn>
                              </p:par>
                              <p:par>
                                <p:cTn id="10" presetID="22" presetClass="entr" presetSubtype="4" fill="hold" grpId="2"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down)">
                                      <p:cBhvr>
                                        <p:cTn id="12" dur="1250"/>
                                        <p:tgtEl>
                                          <p:spTgt spid="15"/>
                                        </p:tgtEl>
                                      </p:cBhvr>
                                    </p:animEffect>
                                  </p:childTnLst>
                                </p:cTn>
                              </p:par>
                              <p:par>
                                <p:cTn id="13" presetID="8" presetClass="emph" presetSubtype="0" repeatCount="indefinite" fill="hold" grpId="0" nodeType="withEffect">
                                  <p:stCondLst>
                                    <p:cond delay="0"/>
                                  </p:stCondLst>
                                  <p:childTnLst>
                                    <p:animRot by="-21600000">
                                      <p:cBhvr>
                                        <p:cTn id="14" dur="25000" fill="hold"/>
                                        <p:tgtEl>
                                          <p:spTgt spid="15"/>
                                        </p:tgtEl>
                                        <p:attrNameLst>
                                          <p:attrName>r</p:attrName>
                                        </p:attrNameLst>
                                      </p:cBhvr>
                                    </p:animRot>
                                  </p:childTnLst>
                                </p:cTn>
                              </p:par>
                              <p:par>
                                <p:cTn id="15"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6" dur="45000" fill="hold"/>
                                        <p:tgtEl>
                                          <p:spTgt spid="15"/>
                                        </p:tgtEl>
                                        <p:attrNameLst>
                                          <p:attrName>ppt_x</p:attrName>
                                          <p:attrName>ppt_y</p:attrName>
                                        </p:attrNameLst>
                                      </p:cBhvr>
                                      <p:rCtr x="49596" y="33981"/>
                                    </p:animMotion>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grpId="1" nodeType="withEffect">
                                  <p:stCondLst>
                                    <p:cond delay="0"/>
                                  </p:stCondLst>
                                  <p:childTnLst>
                                    <p:animMotion origin="layout" path="M -1.875E-6 -3.33333E-6 L -1.875E-6 0.03542 " pathEditMode="relative" rAng="0" ptsTypes="AA">
                                      <p:cBhvr>
                                        <p:cTn id="21"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4" grpId="0"/>
      <p:bldP spid="4" grpId="1"/>
      <p:bldP spid="5" grpId="0"/>
      <p:bldP spid="5"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B3051-6388-3DF5-02C0-3509704D8A1B}"/>
              </a:ext>
            </a:extLst>
          </p:cNvPr>
          <p:cNvSpPr>
            <a:spLocks noGrp="1"/>
          </p:cNvSpPr>
          <p:nvPr>
            <p:ph type="title"/>
          </p:nvPr>
        </p:nvSpPr>
        <p:spPr>
          <a:xfrm>
            <a:off x="588263" y="457200"/>
            <a:ext cx="4910837" cy="1107996"/>
          </a:xfrm>
        </p:spPr>
        <p:txBody>
          <a:bodyPr wrap="square" anchor="t">
            <a:normAutofit/>
          </a:bodyPr>
          <a:lstStyle/>
          <a:p>
            <a:r>
              <a:rPr lang="en-US"/>
              <a:t>Limitations of Current Agentic Systems</a:t>
            </a:r>
          </a:p>
        </p:txBody>
      </p:sp>
      <p:sp>
        <p:nvSpPr>
          <p:cNvPr id="4" name="Content Placeholder 3">
            <a:extLst>
              <a:ext uri="{FF2B5EF4-FFF2-40B4-BE49-F238E27FC236}">
                <a16:creationId xmlns:a16="http://schemas.microsoft.com/office/drawing/2014/main" id="{BBCAB7EA-72C9-ACD6-AA73-60CA6F8F0819}"/>
              </a:ext>
            </a:extLst>
          </p:cNvPr>
          <p:cNvSpPr>
            <a:spLocks noGrp="1"/>
          </p:cNvSpPr>
          <p:nvPr>
            <p:ph sz="quarter" idx="12"/>
          </p:nvPr>
        </p:nvSpPr>
        <p:spPr>
          <a:xfrm>
            <a:off x="584201" y="1816100"/>
            <a:ext cx="4910138" cy="3670300"/>
          </a:xfrm>
        </p:spPr>
        <p:txBody>
          <a:bodyPr wrap="square">
            <a:normAutofit/>
          </a:bodyPr>
          <a:lstStyle/>
          <a:p>
            <a:pPr marL="342900" indent="-342900">
              <a:buFont typeface="Arial" panose="020B0604020202020204" pitchFamily="34" charset="0"/>
              <a:buChar char="•"/>
            </a:pPr>
            <a:r>
              <a:rPr lang="en-US" dirty="0"/>
              <a:t>Lack of Non-Verbal Communication</a:t>
            </a:r>
          </a:p>
          <a:p>
            <a:pPr marL="342900" indent="-342900">
              <a:buFont typeface="Arial" panose="020B0604020202020204" pitchFamily="34" charset="0"/>
              <a:buChar char="•"/>
            </a:pPr>
            <a:r>
              <a:rPr lang="en-US" dirty="0"/>
              <a:t>Limited Emotional Expression</a:t>
            </a:r>
          </a:p>
          <a:p>
            <a:pPr marL="342900" indent="-342900">
              <a:buFont typeface="Arial" panose="020B0604020202020204" pitchFamily="34" charset="0"/>
              <a:buChar char="•"/>
            </a:pPr>
            <a:r>
              <a:rPr lang="en-US" dirty="0"/>
              <a:t>Difficulty in Contextual Understanding</a:t>
            </a:r>
          </a:p>
          <a:p>
            <a:pPr marL="342900" indent="-342900">
              <a:buFont typeface="Arial" panose="020B0604020202020204" pitchFamily="34" charset="0"/>
              <a:buChar char="•"/>
            </a:pPr>
            <a:r>
              <a:rPr lang="en-US" dirty="0"/>
              <a:t>Reduced User Engagement</a:t>
            </a:r>
          </a:p>
        </p:txBody>
      </p:sp>
      <p:pic>
        <p:nvPicPr>
          <p:cNvPr id="18" name="Picture Placeholder 17" descr="A screenshot of a chat&#10;&#10;AI-generated content may be incorrect.">
            <a:extLst>
              <a:ext uri="{FF2B5EF4-FFF2-40B4-BE49-F238E27FC236}">
                <a16:creationId xmlns:a16="http://schemas.microsoft.com/office/drawing/2014/main" id="{10EEE8F1-021E-BCF3-51A8-75D97998F2A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59" b="359"/>
          <a:stretch/>
        </p:blipFill>
        <p:spPr>
          <a:xfrm>
            <a:off x="6096023" y="0"/>
            <a:ext cx="6095954" cy="6858000"/>
          </a:xfrm>
          <a:noFill/>
        </p:spPr>
      </p:pic>
    </p:spTree>
    <p:extLst>
      <p:ext uri="{BB962C8B-B14F-4D97-AF65-F5344CB8AC3E}">
        <p14:creationId xmlns:p14="http://schemas.microsoft.com/office/powerpoint/2010/main" val="326104983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2A161-69D2-DAD0-68FA-8775B1EE0AC4}"/>
              </a:ext>
            </a:extLst>
          </p:cNvPr>
          <p:cNvSpPr>
            <a:spLocks noGrp="1"/>
          </p:cNvSpPr>
          <p:nvPr>
            <p:ph type="title"/>
          </p:nvPr>
        </p:nvSpPr>
        <p:spPr>
          <a:xfrm>
            <a:off x="588263" y="457200"/>
            <a:ext cx="4910837" cy="1107996"/>
          </a:xfrm>
        </p:spPr>
        <p:txBody>
          <a:bodyPr wrap="square" anchor="t">
            <a:normAutofit/>
          </a:bodyPr>
          <a:lstStyle/>
          <a:p>
            <a:pPr>
              <a:lnSpc>
                <a:spcPct val="90000"/>
              </a:lnSpc>
            </a:pPr>
            <a:r>
              <a:rPr lang="en-US" sz="2800"/>
              <a:t>Enhancing User Engagement with AI Embodiment</a:t>
            </a:r>
          </a:p>
        </p:txBody>
      </p:sp>
      <p:sp>
        <p:nvSpPr>
          <p:cNvPr id="4" name="Content Placeholder 3">
            <a:extLst>
              <a:ext uri="{FF2B5EF4-FFF2-40B4-BE49-F238E27FC236}">
                <a16:creationId xmlns:a16="http://schemas.microsoft.com/office/drawing/2014/main" id="{37C8B1F0-E3BE-2F44-1749-98F30F48807A}"/>
              </a:ext>
            </a:extLst>
          </p:cNvPr>
          <p:cNvSpPr>
            <a:spLocks noGrp="1"/>
          </p:cNvSpPr>
          <p:nvPr>
            <p:ph sz="quarter" idx="12"/>
          </p:nvPr>
        </p:nvSpPr>
        <p:spPr>
          <a:xfrm>
            <a:off x="584201" y="1816100"/>
            <a:ext cx="4910138" cy="3670300"/>
          </a:xfrm>
        </p:spPr>
        <p:txBody>
          <a:bodyPr wrap="square">
            <a:normAutofit/>
          </a:bodyPr>
          <a:lstStyle/>
          <a:p>
            <a:pPr>
              <a:lnSpc>
                <a:spcPct val="90000"/>
              </a:lnSpc>
            </a:pPr>
            <a:r>
              <a:rPr lang="en-US"/>
              <a:t>Enhanced Human-AI Interaction</a:t>
            </a:r>
          </a:p>
          <a:p>
            <a:pPr>
              <a:lnSpc>
                <a:spcPct val="90000"/>
              </a:lnSpc>
            </a:pPr>
            <a:r>
              <a:rPr lang="en-US"/>
              <a:t>Multimodal Engagement</a:t>
            </a:r>
          </a:p>
          <a:p>
            <a:pPr>
              <a:lnSpc>
                <a:spcPct val="90000"/>
              </a:lnSpc>
            </a:pPr>
            <a:r>
              <a:rPr lang="en-US"/>
              <a:t>Contextual Awareness</a:t>
            </a:r>
          </a:p>
          <a:p>
            <a:pPr>
              <a:lnSpc>
                <a:spcPct val="90000"/>
              </a:lnSpc>
            </a:pPr>
            <a:r>
              <a:rPr lang="en-US"/>
              <a:t>Improved User Trust and Engagement</a:t>
            </a:r>
          </a:p>
          <a:p>
            <a:pPr>
              <a:lnSpc>
                <a:spcPct val="90000"/>
              </a:lnSpc>
            </a:pPr>
            <a:r>
              <a:rPr lang="en-US"/>
              <a:t>Scalable and Versatile Applications</a:t>
            </a:r>
          </a:p>
        </p:txBody>
      </p:sp>
      <p:pic>
        <p:nvPicPr>
          <p:cNvPr id="8" name="Picture Placeholder 7" descr="A screenshot of a video game&#10;&#10;AI-generated content may be incorrect.">
            <a:extLst>
              <a:ext uri="{FF2B5EF4-FFF2-40B4-BE49-F238E27FC236}">
                <a16:creationId xmlns:a16="http://schemas.microsoft.com/office/drawing/2014/main" id="{9DB71919-6E0E-B589-2755-D94DB18AB07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17903" r="15651" b="-2"/>
          <a:stretch/>
        </p:blipFill>
        <p:spPr>
          <a:xfrm>
            <a:off x="6096000" y="10"/>
            <a:ext cx="6096000" cy="6857990"/>
          </a:xfrm>
          <a:noFill/>
        </p:spPr>
      </p:pic>
    </p:spTree>
    <p:extLst>
      <p:ext uri="{BB962C8B-B14F-4D97-AF65-F5344CB8AC3E}">
        <p14:creationId xmlns:p14="http://schemas.microsoft.com/office/powerpoint/2010/main" val="276734977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6EF8B-32EC-5612-D089-B7E70F72FE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6640DA-CB99-5775-1AFB-61AF9A24DE32}"/>
              </a:ext>
            </a:extLst>
          </p:cNvPr>
          <p:cNvSpPr>
            <a:spLocks noGrp="1"/>
          </p:cNvSpPr>
          <p:nvPr>
            <p:ph type="title"/>
          </p:nvPr>
        </p:nvSpPr>
        <p:spPr/>
        <p:txBody>
          <a:bodyPr/>
          <a:lstStyle/>
          <a:p>
            <a:pPr algn="ctr"/>
            <a:r>
              <a:rPr lang="en-US" dirty="0">
                <a:gradFill>
                  <a:gsLst>
                    <a:gs pos="100000">
                      <a:schemeClr val="accent6"/>
                    </a:gs>
                    <a:gs pos="0">
                      <a:schemeClr val="accent1"/>
                    </a:gs>
                  </a:gsLst>
                  <a:path path="circle">
                    <a:fillToRect l="100000" t="100000"/>
                  </a:path>
                </a:gradFill>
              </a:rPr>
              <a:t>Overview of the architecture</a:t>
            </a:r>
          </a:p>
        </p:txBody>
      </p:sp>
      <p:sp>
        <p:nvSpPr>
          <p:cNvPr id="6" name="Rectangle: Rounded Corners 5">
            <a:extLst>
              <a:ext uri="{FF2B5EF4-FFF2-40B4-BE49-F238E27FC236}">
                <a16:creationId xmlns:a16="http://schemas.microsoft.com/office/drawing/2014/main" id="{980F79C7-E6C2-C737-78F4-DE3D35B6969C}"/>
              </a:ext>
              <a:ext uri="{C183D7F6-B498-43B3-948B-1728B52AA6E4}">
                <adec:decorative xmlns:adec="http://schemas.microsoft.com/office/drawing/2017/decorative" val="1"/>
              </a:ext>
            </a:extLst>
          </p:cNvPr>
          <p:cNvSpPr/>
          <p:nvPr/>
        </p:nvSpPr>
        <p:spPr bwMode="auto">
          <a:xfrm>
            <a:off x="1490569" y="1727055"/>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Sans Text" pitchFamily="2" charset="0"/>
              </a:rPr>
              <a:t>RTClient</a:t>
            </a:r>
            <a:endParaRPr lang="en-US" sz="2000" dirty="0">
              <a:solidFill>
                <a:schemeClr val="tx1"/>
              </a:solidFill>
              <a:ea typeface="Segoe UI" pitchFamily="34" charset="0"/>
              <a:cs typeface="Segoe Sans Text" pitchFamily="2" charset="0"/>
            </a:endParaRPr>
          </a:p>
        </p:txBody>
      </p:sp>
      <p:cxnSp>
        <p:nvCxnSpPr>
          <p:cNvPr id="26" name="Connector: Elbow 25">
            <a:extLst>
              <a:ext uri="{FF2B5EF4-FFF2-40B4-BE49-F238E27FC236}">
                <a16:creationId xmlns:a16="http://schemas.microsoft.com/office/drawing/2014/main" id="{29D564C5-D648-C93B-0348-82411AD5C3FA}"/>
              </a:ext>
            </a:extLst>
          </p:cNvPr>
          <p:cNvCxnSpPr>
            <a:cxnSpLocks/>
            <a:stCxn id="28" idx="3"/>
            <a:endCxn id="9" idx="1"/>
          </p:cNvCxnSpPr>
          <p:nvPr/>
        </p:nvCxnSpPr>
        <p:spPr>
          <a:xfrm flipV="1">
            <a:off x="7288823" y="2315922"/>
            <a:ext cx="1625355" cy="1"/>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D3760CDB-BC15-7FCB-E07B-20424C967D1D}"/>
              </a:ext>
            </a:extLst>
          </p:cNvPr>
          <p:cNvGrpSpPr/>
          <p:nvPr/>
        </p:nvGrpSpPr>
        <p:grpSpPr>
          <a:xfrm>
            <a:off x="8914178" y="1729618"/>
            <a:ext cx="2605378" cy="1493971"/>
            <a:chOff x="8914178" y="1729618"/>
            <a:chExt cx="2605378" cy="1493971"/>
          </a:xfrm>
        </p:grpSpPr>
        <p:sp>
          <p:nvSpPr>
            <p:cNvPr id="9" name="Rectangle: Rounded Corners 5">
              <a:extLst>
                <a:ext uri="{FF2B5EF4-FFF2-40B4-BE49-F238E27FC236}">
                  <a16:creationId xmlns:a16="http://schemas.microsoft.com/office/drawing/2014/main" id="{E3073BF7-FDED-9115-709D-C310C92B7C5A}"/>
                </a:ext>
                <a:ext uri="{C183D7F6-B498-43B3-948B-1728B52AA6E4}">
                  <adec:decorative xmlns:adec="http://schemas.microsoft.com/office/drawing/2017/decorative" val="1"/>
                </a:ext>
              </a:extLst>
            </p:cNvPr>
            <p:cNvSpPr/>
            <p:nvPr/>
          </p:nvSpPr>
          <p:spPr bwMode="auto">
            <a:xfrm>
              <a:off x="8914178" y="1729618"/>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Azure OpenAI GPT 4o Realtime API</a:t>
              </a:r>
            </a:p>
          </p:txBody>
        </p:sp>
        <p:pic>
          <p:nvPicPr>
            <p:cNvPr id="14" name="Picture 12">
              <a:extLst>
                <a:ext uri="{FF2B5EF4-FFF2-40B4-BE49-F238E27FC236}">
                  <a16:creationId xmlns:a16="http://schemas.microsoft.com/office/drawing/2014/main" id="{04B79E74-2781-7772-A1ED-161725D7AB0F}"/>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876830" y="2580863"/>
              <a:ext cx="642726" cy="642726"/>
            </a:xfrm>
            <a:prstGeom prst="rect">
              <a:avLst/>
            </a:prstGeom>
            <a:effectLst/>
          </p:spPr>
        </p:pic>
      </p:grpSp>
      <p:grpSp>
        <p:nvGrpSpPr>
          <p:cNvPr id="87" name="Group 86">
            <a:extLst>
              <a:ext uri="{FF2B5EF4-FFF2-40B4-BE49-F238E27FC236}">
                <a16:creationId xmlns:a16="http://schemas.microsoft.com/office/drawing/2014/main" id="{1533CEA5-0B19-56F7-8282-F24D2220003A}"/>
              </a:ext>
            </a:extLst>
          </p:cNvPr>
          <p:cNvGrpSpPr/>
          <p:nvPr/>
        </p:nvGrpSpPr>
        <p:grpSpPr>
          <a:xfrm>
            <a:off x="8914178" y="3369470"/>
            <a:ext cx="2564293" cy="1330539"/>
            <a:chOff x="8914178" y="3369470"/>
            <a:chExt cx="2564293" cy="1330539"/>
          </a:xfrm>
        </p:grpSpPr>
        <p:sp>
          <p:nvSpPr>
            <p:cNvPr id="18" name="Rectangle: Rounded Corners 5">
              <a:extLst>
                <a:ext uri="{FF2B5EF4-FFF2-40B4-BE49-F238E27FC236}">
                  <a16:creationId xmlns:a16="http://schemas.microsoft.com/office/drawing/2014/main" id="{8260995D-EA20-D70C-8CBB-AA5D3585A665}"/>
                </a:ext>
                <a:ext uri="{C183D7F6-B498-43B3-948B-1728B52AA6E4}">
                  <adec:decorative xmlns:adec="http://schemas.microsoft.com/office/drawing/2017/decorative" val="1"/>
                </a:ext>
              </a:extLst>
            </p:cNvPr>
            <p:cNvSpPr/>
            <p:nvPr/>
          </p:nvSpPr>
          <p:spPr bwMode="auto">
            <a:xfrm>
              <a:off x="8914178" y="3369470"/>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Azure AI Search</a:t>
              </a:r>
            </a:p>
          </p:txBody>
        </p:sp>
        <p:pic>
          <p:nvPicPr>
            <p:cNvPr id="25" name="!! business central">
              <a:extLst>
                <a:ext uri="{FF2B5EF4-FFF2-40B4-BE49-F238E27FC236}">
                  <a16:creationId xmlns:a16="http://schemas.microsoft.com/office/drawing/2014/main" id="{B2605291-8A81-841A-E36C-BC0E891A72BB}"/>
                </a:ext>
                <a:ext uri="{C183D7F6-B498-43B3-948B-1728B52AA6E4}">
                  <adec:decorative xmlns:adec="http://schemas.microsoft.com/office/drawing/2017/decorative" val="1"/>
                </a:ext>
              </a:extLst>
            </p:cNvPr>
            <p:cNvPicPr>
              <a:picLocks noChangeAspect="1"/>
            </p:cNvPicPr>
            <p:nvPr/>
          </p:nvPicPr>
          <p:blipFill>
            <a:blip r:embed="rId5"/>
            <a:srcRect l="2503" r="2503"/>
            <a:stretch/>
          </p:blipFill>
          <p:spPr>
            <a:xfrm>
              <a:off x="10835744" y="4057243"/>
              <a:ext cx="642727" cy="642766"/>
            </a:xfrm>
            <a:prstGeom prst="rect">
              <a:avLst/>
            </a:prstGeom>
          </p:spPr>
        </p:pic>
      </p:grpSp>
      <p:sp>
        <p:nvSpPr>
          <p:cNvPr id="28" name="Rectangle: Rounded Corners 5">
            <a:extLst>
              <a:ext uri="{FF2B5EF4-FFF2-40B4-BE49-F238E27FC236}">
                <a16:creationId xmlns:a16="http://schemas.microsoft.com/office/drawing/2014/main" id="{9F4425CE-6C57-D2C0-80DE-ABD68E8B347F}"/>
              </a:ext>
              <a:ext uri="{C183D7F6-B498-43B3-948B-1728B52AA6E4}">
                <adec:decorative xmlns:adec="http://schemas.microsoft.com/office/drawing/2017/decorative" val="1"/>
              </a:ext>
            </a:extLst>
          </p:cNvPr>
          <p:cNvSpPr/>
          <p:nvPr/>
        </p:nvSpPr>
        <p:spPr bwMode="auto">
          <a:xfrm>
            <a:off x="4878025" y="1729619"/>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Sans Text" pitchFamily="2" charset="0"/>
              </a:rPr>
              <a:t>RTMiddleTier</a:t>
            </a:r>
            <a:endParaRPr lang="en-US" sz="2000" dirty="0">
              <a:solidFill>
                <a:schemeClr val="tx1"/>
              </a:solidFill>
              <a:ea typeface="Segoe UI" pitchFamily="34" charset="0"/>
              <a:cs typeface="Segoe Sans Text" pitchFamily="2" charset="0"/>
            </a:endParaRPr>
          </a:p>
        </p:txBody>
      </p:sp>
      <p:sp>
        <p:nvSpPr>
          <p:cNvPr id="29" name="Rectangle: Rounded Corners 5">
            <a:extLst>
              <a:ext uri="{FF2B5EF4-FFF2-40B4-BE49-F238E27FC236}">
                <a16:creationId xmlns:a16="http://schemas.microsoft.com/office/drawing/2014/main" id="{139E6997-F647-E751-D7A4-756A266B31DB}"/>
              </a:ext>
              <a:ext uri="{C183D7F6-B498-43B3-948B-1728B52AA6E4}">
                <adec:decorative xmlns:adec="http://schemas.microsoft.com/office/drawing/2017/decorative" val="1"/>
              </a:ext>
            </a:extLst>
          </p:cNvPr>
          <p:cNvSpPr/>
          <p:nvPr/>
        </p:nvSpPr>
        <p:spPr bwMode="auto">
          <a:xfrm>
            <a:off x="4878025" y="3369471"/>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RAG Tool</a:t>
            </a:r>
          </a:p>
        </p:txBody>
      </p:sp>
      <p:sp>
        <p:nvSpPr>
          <p:cNvPr id="30" name="Rectangle: Rounded Corners 5">
            <a:extLst>
              <a:ext uri="{FF2B5EF4-FFF2-40B4-BE49-F238E27FC236}">
                <a16:creationId xmlns:a16="http://schemas.microsoft.com/office/drawing/2014/main" id="{501955C8-AC19-9554-F98C-BB4A3C272F88}"/>
              </a:ext>
              <a:ext uri="{C183D7F6-B498-43B3-948B-1728B52AA6E4}">
                <adec:decorative xmlns:adec="http://schemas.microsoft.com/office/drawing/2017/decorative" val="1"/>
              </a:ext>
            </a:extLst>
          </p:cNvPr>
          <p:cNvSpPr/>
          <p:nvPr/>
        </p:nvSpPr>
        <p:spPr bwMode="auto">
          <a:xfrm>
            <a:off x="1496919" y="3375821"/>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Animation Tool</a:t>
            </a:r>
          </a:p>
        </p:txBody>
      </p:sp>
      <p:cxnSp>
        <p:nvCxnSpPr>
          <p:cNvPr id="44" name="Connector: Elbow 25">
            <a:extLst>
              <a:ext uri="{FF2B5EF4-FFF2-40B4-BE49-F238E27FC236}">
                <a16:creationId xmlns:a16="http://schemas.microsoft.com/office/drawing/2014/main" id="{FF0582F1-7B6B-08BA-ABD8-7AB6C3E7B1FD}"/>
              </a:ext>
            </a:extLst>
          </p:cNvPr>
          <p:cNvCxnSpPr>
            <a:cxnSpLocks/>
            <a:stCxn id="29" idx="3"/>
            <a:endCxn id="18" idx="1"/>
          </p:cNvCxnSpPr>
          <p:nvPr/>
        </p:nvCxnSpPr>
        <p:spPr>
          <a:xfrm flipV="1">
            <a:off x="7288823" y="3955774"/>
            <a:ext cx="1625355" cy="1"/>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Connector: Elbow 25">
            <a:extLst>
              <a:ext uri="{FF2B5EF4-FFF2-40B4-BE49-F238E27FC236}">
                <a16:creationId xmlns:a16="http://schemas.microsoft.com/office/drawing/2014/main" id="{A53EE02E-0B42-D381-267E-2ABCC55AB31E}"/>
              </a:ext>
            </a:extLst>
          </p:cNvPr>
          <p:cNvCxnSpPr>
            <a:cxnSpLocks/>
            <a:stCxn id="28" idx="2"/>
            <a:endCxn id="29" idx="0"/>
          </p:cNvCxnSpPr>
          <p:nvPr/>
        </p:nvCxnSpPr>
        <p:spPr>
          <a:xfrm rot="5400000">
            <a:off x="5849802" y="3135848"/>
            <a:ext cx="467245" cy="12700"/>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onnector: Elbow 25">
            <a:extLst>
              <a:ext uri="{FF2B5EF4-FFF2-40B4-BE49-F238E27FC236}">
                <a16:creationId xmlns:a16="http://schemas.microsoft.com/office/drawing/2014/main" id="{2FB39C81-1734-3EDD-79D9-9F2483F00542}"/>
              </a:ext>
            </a:extLst>
          </p:cNvPr>
          <p:cNvCxnSpPr>
            <a:cxnSpLocks/>
            <a:stCxn id="6" idx="3"/>
            <a:endCxn id="28" idx="1"/>
          </p:cNvCxnSpPr>
          <p:nvPr/>
        </p:nvCxnSpPr>
        <p:spPr>
          <a:xfrm>
            <a:off x="3901367" y="2313359"/>
            <a:ext cx="976658" cy="2564"/>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Connector: Elbow 25">
            <a:extLst>
              <a:ext uri="{FF2B5EF4-FFF2-40B4-BE49-F238E27FC236}">
                <a16:creationId xmlns:a16="http://schemas.microsoft.com/office/drawing/2014/main" id="{2C01EEF5-4109-D673-C0B0-A598310F8CB4}"/>
              </a:ext>
            </a:extLst>
          </p:cNvPr>
          <p:cNvCxnSpPr>
            <a:cxnSpLocks/>
            <a:stCxn id="6" idx="2"/>
            <a:endCxn id="30" idx="0"/>
          </p:cNvCxnSpPr>
          <p:nvPr/>
        </p:nvCxnSpPr>
        <p:spPr>
          <a:xfrm rot="16200000" flipH="1">
            <a:off x="2461064" y="3134566"/>
            <a:ext cx="476159" cy="6350"/>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Connector: Elbow 25">
            <a:extLst>
              <a:ext uri="{FF2B5EF4-FFF2-40B4-BE49-F238E27FC236}">
                <a16:creationId xmlns:a16="http://schemas.microsoft.com/office/drawing/2014/main" id="{B836D4EC-9421-F180-0922-DB3D9C2D3190}"/>
              </a:ext>
            </a:extLst>
          </p:cNvPr>
          <p:cNvCxnSpPr>
            <a:cxnSpLocks/>
            <a:stCxn id="30" idx="2"/>
            <a:endCxn id="31" idx="0"/>
          </p:cNvCxnSpPr>
          <p:nvPr/>
        </p:nvCxnSpPr>
        <p:spPr>
          <a:xfrm rot="5400000">
            <a:off x="2461064" y="4783332"/>
            <a:ext cx="476159" cy="6350"/>
          </a:xfrm>
          <a:prstGeom prst="bentConnector3">
            <a:avLst>
              <a:gd name="adj1" fmla="val 50000"/>
            </a:avLst>
          </a:prstGeom>
          <a:ln w="50800" cap="rnd">
            <a:gradFill>
              <a:gsLst>
                <a:gs pos="0">
                  <a:schemeClr val="tx2"/>
                </a:gs>
                <a:gs pos="100000">
                  <a:schemeClr val="accent6"/>
                </a:gs>
              </a:gsLst>
              <a:lin ang="5400000" scaled="1"/>
            </a:gradFill>
            <a:headEnd type="none" w="lg" len="med"/>
            <a:tailEnd type="triangle" w="med" len="med"/>
          </a:ln>
        </p:spPr>
        <p:style>
          <a:lnRef idx="1">
            <a:schemeClr val="accent1"/>
          </a:lnRef>
          <a:fillRef idx="0">
            <a:schemeClr val="accent1"/>
          </a:fillRef>
          <a:effectRef idx="0">
            <a:schemeClr val="accent1"/>
          </a:effectRef>
          <a:fontRef idx="minor">
            <a:schemeClr val="tx1"/>
          </a:fontRef>
        </p:style>
      </p:cxnSp>
      <p:pic>
        <p:nvPicPr>
          <p:cNvPr id="5122" name="Picture 2" descr="Microphone icon on transparent background, Microphone icon 14391889 PNG">
            <a:extLst>
              <a:ext uri="{FF2B5EF4-FFF2-40B4-BE49-F238E27FC236}">
                <a16:creationId xmlns:a16="http://schemas.microsoft.com/office/drawing/2014/main" id="{BBFF6C76-C466-F223-204C-08F90728B15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917" r="31265"/>
          <a:stretch/>
        </p:blipFill>
        <p:spPr bwMode="auto">
          <a:xfrm>
            <a:off x="451144" y="1374624"/>
            <a:ext cx="523116" cy="84281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Speaker icon png, Picture #2234846 speaker icon png">
            <a:extLst>
              <a:ext uri="{FF2B5EF4-FFF2-40B4-BE49-F238E27FC236}">
                <a16:creationId xmlns:a16="http://schemas.microsoft.com/office/drawing/2014/main" id="{E975F43A-246D-8989-6C06-CF77D043B9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012" y="2494551"/>
            <a:ext cx="729038" cy="729038"/>
          </a:xfrm>
          <a:prstGeom prst="rect">
            <a:avLst/>
          </a:prstGeom>
          <a:noFill/>
          <a:extLst>
            <a:ext uri="{909E8E84-426E-40DD-AFC4-6F175D3DCCD1}">
              <a14:hiddenFill xmlns:a14="http://schemas.microsoft.com/office/drawing/2010/main">
                <a:solidFill>
                  <a:srgbClr val="FFFFFF"/>
                </a:solidFill>
              </a14:hiddenFill>
            </a:ext>
          </a:extLst>
        </p:spPr>
      </p:pic>
      <p:grpSp>
        <p:nvGrpSpPr>
          <p:cNvPr id="86" name="Group 85">
            <a:extLst>
              <a:ext uri="{FF2B5EF4-FFF2-40B4-BE49-F238E27FC236}">
                <a16:creationId xmlns:a16="http://schemas.microsoft.com/office/drawing/2014/main" id="{FFE309FA-90D1-3A79-530F-28CC6AA58C3B}"/>
              </a:ext>
            </a:extLst>
          </p:cNvPr>
          <p:cNvGrpSpPr/>
          <p:nvPr/>
        </p:nvGrpSpPr>
        <p:grpSpPr>
          <a:xfrm>
            <a:off x="1252434" y="5024587"/>
            <a:ext cx="2887068" cy="1570748"/>
            <a:chOff x="1252434" y="5024587"/>
            <a:chExt cx="2887068" cy="1570748"/>
          </a:xfrm>
        </p:grpSpPr>
        <p:sp>
          <p:nvSpPr>
            <p:cNvPr id="31" name="Rectangle: Rounded Corners 5">
              <a:extLst>
                <a:ext uri="{FF2B5EF4-FFF2-40B4-BE49-F238E27FC236}">
                  <a16:creationId xmlns:a16="http://schemas.microsoft.com/office/drawing/2014/main" id="{FA01BDF1-A179-2631-903B-6B996A474E74}"/>
                </a:ext>
                <a:ext uri="{C183D7F6-B498-43B3-948B-1728B52AA6E4}">
                  <adec:decorative xmlns:adec="http://schemas.microsoft.com/office/drawing/2017/decorative" val="1"/>
                </a:ext>
              </a:extLst>
            </p:cNvPr>
            <p:cNvSpPr/>
            <p:nvPr/>
          </p:nvSpPr>
          <p:spPr bwMode="auto">
            <a:xfrm>
              <a:off x="1490569" y="5024587"/>
              <a:ext cx="2410798" cy="1172607"/>
            </a:xfrm>
            <a:prstGeom prst="roundRect">
              <a:avLst>
                <a:gd name="adj" fmla="val 5985"/>
              </a:avLst>
            </a:prstGeom>
            <a:solidFill>
              <a:schemeClr val="bg1"/>
            </a:solidFill>
            <a:ln>
              <a:noFill/>
              <a:headEnd type="none" w="med" len="med"/>
              <a:tailEnd type="none" w="med" len="med"/>
            </a:ln>
            <a:effectLst>
              <a:outerShdw blurRad="762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Avatar</a:t>
              </a:r>
            </a:p>
            <a:p>
              <a:pPr algn="ctr" defTabSz="932472" fontAlgn="base">
                <a:spcBef>
                  <a:spcPct val="0"/>
                </a:spcBef>
                <a:spcAft>
                  <a:spcPct val="0"/>
                </a:spcAft>
              </a:pPr>
              <a:r>
                <a:rPr lang="en-US" sz="2000" dirty="0">
                  <a:solidFill>
                    <a:schemeClr val="tx1"/>
                  </a:solidFill>
                  <a:ea typeface="Segoe UI" pitchFamily="34" charset="0"/>
                  <a:cs typeface="Segoe Sans Text" pitchFamily="2" charset="0"/>
                </a:rPr>
                <a:t>(</a:t>
              </a:r>
              <a:r>
                <a:rPr lang="en-US" sz="2000" dirty="0" err="1">
                  <a:solidFill>
                    <a:schemeClr val="tx1"/>
                  </a:solidFill>
                  <a:ea typeface="Segoe UI" pitchFamily="34" charset="0"/>
                  <a:cs typeface="Segoe Sans Text" pitchFamily="2" charset="0"/>
                </a:rPr>
                <a:t>ThreeJS</a:t>
              </a:r>
              <a:r>
                <a:rPr lang="en-US" sz="2000" dirty="0">
                  <a:solidFill>
                    <a:schemeClr val="tx1"/>
                  </a:solidFill>
                  <a:ea typeface="Segoe UI" pitchFamily="34" charset="0"/>
                  <a:cs typeface="Segoe Sans Text" pitchFamily="2" charset="0"/>
                </a:rPr>
                <a:t> Fiber Canvas)</a:t>
              </a:r>
            </a:p>
          </p:txBody>
        </p:sp>
        <p:pic>
          <p:nvPicPr>
            <p:cNvPr id="85" name="!! business central">
              <a:extLst>
                <a:ext uri="{FF2B5EF4-FFF2-40B4-BE49-F238E27FC236}">
                  <a16:creationId xmlns:a16="http://schemas.microsoft.com/office/drawing/2014/main" id="{82A302A7-5843-DD9D-FC09-1BF160F53004}"/>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rcRect l="-6350" t="-12105" r="-7240" b="-14145"/>
            <a:stretch/>
          </p:blipFill>
          <p:spPr>
            <a:xfrm>
              <a:off x="1252434" y="5819954"/>
              <a:ext cx="892800" cy="580846"/>
            </a:xfrm>
            <a:prstGeom prst="rect">
              <a:avLst/>
            </a:prstGeom>
          </p:spPr>
        </p:pic>
        <p:pic>
          <p:nvPicPr>
            <p:cNvPr id="5126" name="Picture 6" descr="THREE JS – PAOSCHOOLS">
              <a:extLst>
                <a:ext uri="{FF2B5EF4-FFF2-40B4-BE49-F238E27FC236}">
                  <a16:creationId xmlns:a16="http://schemas.microsoft.com/office/drawing/2014/main" id="{C3108BD0-BD15-539B-C1D2-94FA033CFC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27183" y="5683016"/>
              <a:ext cx="912319" cy="912319"/>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0" name="Straight Connector 89">
            <a:extLst>
              <a:ext uri="{FF2B5EF4-FFF2-40B4-BE49-F238E27FC236}">
                <a16:creationId xmlns:a16="http://schemas.microsoft.com/office/drawing/2014/main" id="{83082581-D249-A140-40A5-579A0A3A7D47}"/>
              </a:ext>
            </a:extLst>
          </p:cNvPr>
          <p:cNvCxnSpPr>
            <a:cxnSpLocks/>
          </p:cNvCxnSpPr>
          <p:nvPr/>
        </p:nvCxnSpPr>
        <p:spPr>
          <a:xfrm>
            <a:off x="8101500" y="1152268"/>
            <a:ext cx="0" cy="3899741"/>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A16D66A7-B5EA-E871-B92F-57111AD56CD4}"/>
              </a:ext>
            </a:extLst>
          </p:cNvPr>
          <p:cNvCxnSpPr>
            <a:cxnSpLocks/>
          </p:cNvCxnSpPr>
          <p:nvPr/>
        </p:nvCxnSpPr>
        <p:spPr>
          <a:xfrm flipH="1">
            <a:off x="4341865" y="1126435"/>
            <a:ext cx="6520" cy="5468900"/>
          </a:xfrm>
          <a:prstGeom prst="line">
            <a:avLst/>
          </a:prstGeom>
          <a:ln w="285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2C518097-95E9-2F1C-49C5-EF411DECAA1B}"/>
              </a:ext>
            </a:extLst>
          </p:cNvPr>
          <p:cNvSpPr txBox="1"/>
          <p:nvPr/>
        </p:nvSpPr>
        <p:spPr>
          <a:xfrm>
            <a:off x="9378244" y="1169040"/>
            <a:ext cx="1034514" cy="307777"/>
          </a:xfrm>
          <a:prstGeom prst="rect">
            <a:avLst/>
          </a:prstGeom>
          <a:noFill/>
        </p:spPr>
        <p:txBody>
          <a:bodyPr wrap="none" lIns="0" tIns="0" rIns="0" bIns="0" rtlCol="0">
            <a:spAutoFit/>
          </a:bodyPr>
          <a:lstStyle/>
          <a:p>
            <a:pPr algn="ctr"/>
            <a:r>
              <a:rPr lang="en-US" sz="2000" b="1" dirty="0"/>
              <a:t>Azure AI</a:t>
            </a:r>
          </a:p>
        </p:txBody>
      </p:sp>
      <p:sp>
        <p:nvSpPr>
          <p:cNvPr id="96" name="TextBox 95">
            <a:extLst>
              <a:ext uri="{FF2B5EF4-FFF2-40B4-BE49-F238E27FC236}">
                <a16:creationId xmlns:a16="http://schemas.microsoft.com/office/drawing/2014/main" id="{3C44DFCC-C269-6EDE-E37F-42287906FF4D}"/>
              </a:ext>
            </a:extLst>
          </p:cNvPr>
          <p:cNvSpPr txBox="1"/>
          <p:nvPr/>
        </p:nvSpPr>
        <p:spPr>
          <a:xfrm>
            <a:off x="5565685" y="1173091"/>
            <a:ext cx="1020216" cy="307777"/>
          </a:xfrm>
          <a:prstGeom prst="rect">
            <a:avLst/>
          </a:prstGeom>
          <a:noFill/>
        </p:spPr>
        <p:txBody>
          <a:bodyPr wrap="none" lIns="0" tIns="0" rIns="0" bIns="0" rtlCol="0">
            <a:spAutoFit/>
          </a:bodyPr>
          <a:lstStyle/>
          <a:p>
            <a:pPr algn="ctr"/>
            <a:r>
              <a:rPr lang="en-US" sz="2000" b="1" dirty="0"/>
              <a:t>Backend</a:t>
            </a:r>
          </a:p>
        </p:txBody>
      </p:sp>
      <p:sp>
        <p:nvSpPr>
          <p:cNvPr id="97" name="TextBox 96">
            <a:extLst>
              <a:ext uri="{FF2B5EF4-FFF2-40B4-BE49-F238E27FC236}">
                <a16:creationId xmlns:a16="http://schemas.microsoft.com/office/drawing/2014/main" id="{990764AD-C18C-AC42-1A51-F0A0180CCF6C}"/>
              </a:ext>
            </a:extLst>
          </p:cNvPr>
          <p:cNvSpPr txBox="1"/>
          <p:nvPr/>
        </p:nvSpPr>
        <p:spPr>
          <a:xfrm>
            <a:off x="2154732" y="1169039"/>
            <a:ext cx="1095172" cy="307777"/>
          </a:xfrm>
          <a:prstGeom prst="rect">
            <a:avLst/>
          </a:prstGeom>
          <a:noFill/>
        </p:spPr>
        <p:txBody>
          <a:bodyPr wrap="none" lIns="0" tIns="0" rIns="0" bIns="0" rtlCol="0">
            <a:spAutoFit/>
          </a:bodyPr>
          <a:lstStyle/>
          <a:p>
            <a:pPr algn="ctr"/>
            <a:r>
              <a:rPr lang="en-US" sz="2000" b="1" dirty="0"/>
              <a:t>Frontend</a:t>
            </a:r>
          </a:p>
        </p:txBody>
      </p:sp>
    </p:spTree>
    <p:extLst>
      <p:ext uri="{BB962C8B-B14F-4D97-AF65-F5344CB8AC3E}">
        <p14:creationId xmlns:p14="http://schemas.microsoft.com/office/powerpoint/2010/main" val="105429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8"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D934-4551-B869-71DA-7B096331752D}"/>
              </a:ext>
            </a:extLst>
          </p:cNvPr>
          <p:cNvSpPr>
            <a:spLocks noGrp="1"/>
          </p:cNvSpPr>
          <p:nvPr>
            <p:ph type="title"/>
          </p:nvPr>
        </p:nvSpPr>
        <p:spPr>
          <a:xfrm>
            <a:off x="588263" y="457200"/>
            <a:ext cx="4910837" cy="1107996"/>
          </a:xfrm>
        </p:spPr>
        <p:txBody>
          <a:bodyPr wrap="square" anchor="t">
            <a:normAutofit/>
          </a:bodyPr>
          <a:lstStyle/>
          <a:p>
            <a:r>
              <a:rPr lang="en-US"/>
              <a:t>Demonstrating AI Embodiment</a:t>
            </a:r>
          </a:p>
        </p:txBody>
      </p:sp>
      <p:sp>
        <p:nvSpPr>
          <p:cNvPr id="4" name="Content Placeholder 3">
            <a:extLst>
              <a:ext uri="{FF2B5EF4-FFF2-40B4-BE49-F238E27FC236}">
                <a16:creationId xmlns:a16="http://schemas.microsoft.com/office/drawing/2014/main" id="{06857BD3-2555-20D9-3924-ADEE22BB9328}"/>
              </a:ext>
            </a:extLst>
          </p:cNvPr>
          <p:cNvSpPr>
            <a:spLocks noGrp="1"/>
          </p:cNvSpPr>
          <p:nvPr>
            <p:ph sz="quarter" idx="12"/>
          </p:nvPr>
        </p:nvSpPr>
        <p:spPr>
          <a:xfrm>
            <a:off x="584201" y="1816100"/>
            <a:ext cx="4910138" cy="3670300"/>
          </a:xfrm>
        </p:spPr>
        <p:txBody>
          <a:bodyPr wrap="square">
            <a:normAutofit/>
          </a:bodyPr>
          <a:lstStyle/>
          <a:p>
            <a:r>
              <a:rPr lang="en-US" dirty="0"/>
              <a:t>Showcase interactive agent responding to user queries.</a:t>
            </a:r>
          </a:p>
          <a:p>
            <a:r>
              <a:rPr lang="en-US" dirty="0"/>
              <a:t>Highlight real-time feedback and adaptability.</a:t>
            </a:r>
          </a:p>
          <a:p>
            <a:r>
              <a:rPr lang="en-US" dirty="0"/>
              <a:t>Demonstrate emotional expressions and animations.</a:t>
            </a:r>
          </a:p>
        </p:txBody>
      </p:sp>
      <p:pic>
        <p:nvPicPr>
          <p:cNvPr id="5" name="Content Placeholder 4" descr="White and black robot hands">
            <a:extLst>
              <a:ext uri="{FF2B5EF4-FFF2-40B4-BE49-F238E27FC236}">
                <a16:creationId xmlns:a16="http://schemas.microsoft.com/office/drawing/2014/main" id="{1FF501BB-FEE0-49C4-BDCB-B9ECC1E25341}"/>
              </a:ext>
            </a:extLst>
          </p:cNvPr>
          <p:cNvPicPr>
            <a:picLocks noGrp="1" noChangeAspect="1"/>
          </p:cNvPicPr>
          <p:nvPr>
            <p:ph type="pic" sz="quarter" idx="10"/>
          </p:nvPr>
        </p:nvPicPr>
        <p:blipFill>
          <a:blip r:embed="rId3"/>
          <a:srcRect l="31768" r="18232"/>
          <a:stretch/>
        </p:blipFill>
        <p:spPr>
          <a:xfrm>
            <a:off x="6096000" y="10"/>
            <a:ext cx="6096000" cy="6857990"/>
          </a:xfrm>
          <a:noFill/>
        </p:spPr>
      </p:pic>
    </p:spTree>
    <p:extLst>
      <p:ext uri="{BB962C8B-B14F-4D97-AF65-F5344CB8AC3E}">
        <p14:creationId xmlns:p14="http://schemas.microsoft.com/office/powerpoint/2010/main" val="175950733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3A5B5-3283-438F-A9A2-557AB1C737A2}"/>
              </a:ext>
            </a:extLst>
          </p:cNvPr>
          <p:cNvSpPr>
            <a:spLocks noGrp="1"/>
          </p:cNvSpPr>
          <p:nvPr>
            <p:ph type="title"/>
          </p:nvPr>
        </p:nvSpPr>
        <p:spPr>
          <a:xfrm>
            <a:off x="588263" y="588963"/>
            <a:ext cx="4158362" cy="2535236"/>
          </a:xfrm>
        </p:spPr>
        <p:txBody>
          <a:bodyPr wrap="square" anchor="b">
            <a:normAutofit/>
          </a:bodyPr>
          <a:lstStyle/>
          <a:p>
            <a:r>
              <a:rPr lang="en-US" dirty="0"/>
              <a:t>Limitations of AI Embodiment presented here</a:t>
            </a:r>
          </a:p>
        </p:txBody>
      </p:sp>
      <p:sp>
        <p:nvSpPr>
          <p:cNvPr id="4" name="Content Placeholder 3">
            <a:extLst>
              <a:ext uri="{FF2B5EF4-FFF2-40B4-BE49-F238E27FC236}">
                <a16:creationId xmlns:a16="http://schemas.microsoft.com/office/drawing/2014/main" id="{EEE54E01-F0AD-AD07-6B69-6E81923C61BF}"/>
              </a:ext>
            </a:extLst>
          </p:cNvPr>
          <p:cNvSpPr>
            <a:spLocks noGrp="1"/>
          </p:cNvSpPr>
          <p:nvPr>
            <p:ph type="body" sz="quarter" idx="10"/>
          </p:nvPr>
        </p:nvSpPr>
        <p:spPr>
          <a:xfrm>
            <a:off x="584200" y="3535540"/>
            <a:ext cx="4162425" cy="2733497"/>
          </a:xfrm>
        </p:spPr>
        <p:txBody>
          <a:bodyPr wrap="square">
            <a:normAutofit/>
          </a:bodyPr>
          <a:lstStyle/>
          <a:p>
            <a:pPr>
              <a:lnSpc>
                <a:spcPct val="90000"/>
              </a:lnSpc>
            </a:pPr>
            <a:r>
              <a:rPr lang="en-US" sz="1700" dirty="0"/>
              <a:t>GPT-4o Realtime is currently in preview mode.</a:t>
            </a:r>
          </a:p>
          <a:p>
            <a:pPr>
              <a:lnSpc>
                <a:spcPct val="90000"/>
              </a:lnSpc>
            </a:pPr>
            <a:r>
              <a:rPr lang="en-US" sz="1700" dirty="0"/>
              <a:t>The technology is not yet production ready for widespread use.</a:t>
            </a:r>
          </a:p>
          <a:p>
            <a:pPr>
              <a:lnSpc>
                <a:spcPct val="90000"/>
              </a:lnSpc>
            </a:pPr>
            <a:r>
              <a:rPr lang="en-US" sz="1700" dirty="0"/>
              <a:t>Lack of lip syncing affects realistic conversations.</a:t>
            </a:r>
          </a:p>
          <a:p>
            <a:pPr>
              <a:lnSpc>
                <a:spcPct val="90000"/>
              </a:lnSpc>
            </a:pPr>
            <a:r>
              <a:rPr lang="en-US" sz="1700" dirty="0"/>
              <a:t>Absence of facial expressions limits emotional engagement.</a:t>
            </a:r>
          </a:p>
          <a:p>
            <a:pPr>
              <a:lnSpc>
                <a:spcPct val="90000"/>
              </a:lnSpc>
            </a:pPr>
            <a:r>
              <a:rPr lang="en-US" sz="1700" dirty="0"/>
              <a:t>Interactivity is constrained by these technological gaps.</a:t>
            </a:r>
          </a:p>
        </p:txBody>
      </p:sp>
      <p:pic>
        <p:nvPicPr>
          <p:cNvPr id="5" name="Content Placeholder 4" descr="Abstract background of data">
            <a:extLst>
              <a:ext uri="{FF2B5EF4-FFF2-40B4-BE49-F238E27FC236}">
                <a16:creationId xmlns:a16="http://schemas.microsoft.com/office/drawing/2014/main" id="{B2A38290-3AEB-47A0-A349-450D4EDB7FF5}"/>
              </a:ext>
            </a:extLst>
          </p:cNvPr>
          <p:cNvPicPr>
            <a:picLocks noGrp="1" noChangeAspect="1"/>
          </p:cNvPicPr>
          <p:nvPr>
            <p:ph type="pic" sz="quarter" idx="11"/>
          </p:nvPr>
        </p:nvPicPr>
        <p:blipFill>
          <a:blip r:embed="rId3"/>
          <a:srcRect l="17676" r="26074"/>
          <a:stretch/>
        </p:blipFill>
        <p:spPr>
          <a:xfrm>
            <a:off x="5334000" y="10"/>
            <a:ext cx="6858000" cy="6857990"/>
          </a:xfrm>
          <a:noFill/>
        </p:spPr>
      </p:pic>
    </p:spTree>
    <p:extLst>
      <p:ext uri="{BB962C8B-B14F-4D97-AF65-F5344CB8AC3E}">
        <p14:creationId xmlns:p14="http://schemas.microsoft.com/office/powerpoint/2010/main" val="352296688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E63E57-4DB9-2E38-3632-C2BB4F73D698}"/>
            </a:ext>
          </a:extLst>
        </p:cNvPr>
        <p:cNvGrpSpPr/>
        <p:nvPr/>
      </p:nvGrpSpPr>
      <p:grpSpPr>
        <a:xfrm>
          <a:off x="0" y="0"/>
          <a:ext cx="0" cy="0"/>
          <a:chOff x="0" y="0"/>
          <a:chExt cx="0" cy="0"/>
        </a:xfrm>
      </p:grpSpPr>
      <p:sp>
        <p:nvSpPr>
          <p:cNvPr id="6" name="Rounded Rectangle 11">
            <a:extLst>
              <a:ext uri="{FF2B5EF4-FFF2-40B4-BE49-F238E27FC236}">
                <a16:creationId xmlns:a16="http://schemas.microsoft.com/office/drawing/2014/main" id="{BA604C44-5DE1-9D9E-FBB9-9A69D8EA97A4}"/>
              </a:ext>
              <a:ext uri="{C183D7F6-B498-43B3-948B-1728B52AA6E4}">
                <adec:decorative xmlns:adec="http://schemas.microsoft.com/office/drawing/2017/decorative" val="1"/>
              </a:ext>
            </a:extLst>
          </p:cNvPr>
          <p:cNvSpPr/>
          <p:nvPr/>
        </p:nvSpPr>
        <p:spPr bwMode="auto">
          <a:xfrm rot="10800000">
            <a:off x="4372423" y="1130902"/>
            <a:ext cx="3481389" cy="4769972"/>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7" name="Rounded Rectangle 11">
            <a:extLst>
              <a:ext uri="{FF2B5EF4-FFF2-40B4-BE49-F238E27FC236}">
                <a16:creationId xmlns:a16="http://schemas.microsoft.com/office/drawing/2014/main" id="{FE9B5CA4-B9E4-9469-3296-2E4B880383C5}"/>
              </a:ext>
              <a:ext uri="{C183D7F6-B498-43B3-948B-1728B52AA6E4}">
                <adec:decorative xmlns:adec="http://schemas.microsoft.com/office/drawing/2017/decorative" val="1"/>
              </a:ext>
            </a:extLst>
          </p:cNvPr>
          <p:cNvSpPr/>
          <p:nvPr/>
        </p:nvSpPr>
        <p:spPr bwMode="auto">
          <a:xfrm rot="10800000">
            <a:off x="8116274" y="1130903"/>
            <a:ext cx="3481389" cy="4769971"/>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err="1">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8" name="Rounded Rectangle 11">
            <a:extLst>
              <a:ext uri="{FF2B5EF4-FFF2-40B4-BE49-F238E27FC236}">
                <a16:creationId xmlns:a16="http://schemas.microsoft.com/office/drawing/2014/main" id="{89C34C02-6BC7-F121-4EAA-18827503765F}"/>
              </a:ext>
              <a:ext uri="{C183D7F6-B498-43B3-948B-1728B52AA6E4}">
                <adec:decorative xmlns:adec="http://schemas.microsoft.com/office/drawing/2017/decorative" val="1"/>
              </a:ext>
            </a:extLst>
          </p:cNvPr>
          <p:cNvSpPr/>
          <p:nvPr/>
        </p:nvSpPr>
        <p:spPr bwMode="auto">
          <a:xfrm rot="10800000">
            <a:off x="584195" y="1130903"/>
            <a:ext cx="3481389" cy="4769971"/>
          </a:xfrm>
          <a:prstGeom prst="round2SameRect">
            <a:avLst>
              <a:gd name="adj1" fmla="val 5687"/>
              <a:gd name="adj2" fmla="val 0"/>
            </a:avLst>
          </a:prstGeom>
          <a:noFill/>
          <a:ln w="12700" cap="rnd">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UI" panose="020B0502040204020203" pitchFamily="34" charset="0"/>
              <a:ea typeface="+mn-ea"/>
              <a:cs typeface="Segoe UI" panose="020B0502040204020203" pitchFamily="34" charset="0"/>
            </a:endParaRPr>
          </a:p>
        </p:txBody>
      </p:sp>
      <p:sp>
        <p:nvSpPr>
          <p:cNvPr id="9" name="Title 1">
            <a:extLst>
              <a:ext uri="{FF2B5EF4-FFF2-40B4-BE49-F238E27FC236}">
                <a16:creationId xmlns:a16="http://schemas.microsoft.com/office/drawing/2014/main" id="{02083616-E949-B0DA-A3C6-FE7819B9A0ED}"/>
              </a:ext>
            </a:extLst>
          </p:cNvPr>
          <p:cNvSpPr>
            <a:spLocks noGrp="1"/>
          </p:cNvSpPr>
          <p:nvPr>
            <p:ph type="title"/>
          </p:nvPr>
        </p:nvSpPr>
        <p:spPr>
          <a:xfrm>
            <a:off x="608599" y="268292"/>
            <a:ext cx="11018520" cy="615553"/>
          </a:xfrm>
        </p:spPr>
        <p:txBody>
          <a:bodyPr/>
          <a:lstStyle/>
          <a:p>
            <a:pPr algn="ctr"/>
            <a:r>
              <a:rPr lang="en-US" sz="4000" spc="0">
                <a:gradFill flip="none" rotWithShape="1">
                  <a:gsLst>
                    <a:gs pos="100000">
                      <a:srgbClr val="318581"/>
                    </a:gs>
                    <a:gs pos="0">
                      <a:srgbClr val="F65567"/>
                    </a:gs>
                    <a:gs pos="32000">
                      <a:srgbClr val="AC35AF"/>
                    </a:gs>
                    <a:gs pos="68000">
                      <a:srgbClr val="0A6BBA"/>
                    </a:gs>
                  </a:gsLst>
                  <a:path path="circle">
                    <a:fillToRect l="100000" t="100000"/>
                  </a:path>
                  <a:tileRect r="-100000" b="-100000"/>
                </a:gradFill>
                <a:latin typeface="Segoe UI Semibold"/>
                <a:cs typeface="Segoe UI" pitchFamily="34" charset="0"/>
              </a:rPr>
              <a:t>Unlocking New Possibilities</a:t>
            </a:r>
          </a:p>
        </p:txBody>
      </p:sp>
      <p:sp>
        <p:nvSpPr>
          <p:cNvPr id="10" name="Text Placeholder 20">
            <a:extLst>
              <a:ext uri="{FF2B5EF4-FFF2-40B4-BE49-F238E27FC236}">
                <a16:creationId xmlns:a16="http://schemas.microsoft.com/office/drawing/2014/main" id="{35728745-A01D-C4B7-1D06-0CC187AB2CAE}"/>
              </a:ext>
            </a:extLst>
          </p:cNvPr>
          <p:cNvSpPr txBox="1">
            <a:spLocks/>
          </p:cNvSpPr>
          <p:nvPr/>
        </p:nvSpPr>
        <p:spPr>
          <a:xfrm>
            <a:off x="840260" y="1620356"/>
            <a:ext cx="2969261" cy="553998"/>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lang="en-US" sz="3000" kern="0">
                <a:solidFill>
                  <a:srgbClr val="000000"/>
                </a:solidFill>
                <a:latin typeface="Segoe UI Semibold"/>
                <a:cs typeface="Segoe Sans Text Semibold" pitchFamily="2" charset="0"/>
              </a:rPr>
              <a:t>Animation</a:t>
            </a:r>
            <a:endParaRPr kumimoji="0" lang="en-US" sz="3000" b="0" i="0" u="none" strike="noStrike" kern="0" cap="none" spc="0" normalizeH="0" baseline="0" noProof="0">
              <a:ln>
                <a:noFill/>
              </a:ln>
              <a:solidFill>
                <a:srgbClr val="000000"/>
              </a:solidFill>
              <a:effectLst/>
              <a:uLnTx/>
              <a:uFillTx/>
              <a:latin typeface="Segoe UI Semibold"/>
              <a:ea typeface="+mn-ea"/>
              <a:cs typeface="Segoe Sans Text Semibold" pitchFamily="2" charset="0"/>
            </a:endParaRPr>
          </a:p>
        </p:txBody>
      </p:sp>
      <p:sp>
        <p:nvSpPr>
          <p:cNvPr id="2" name="Text Placeholder 20">
            <a:extLst>
              <a:ext uri="{FF2B5EF4-FFF2-40B4-BE49-F238E27FC236}">
                <a16:creationId xmlns:a16="http://schemas.microsoft.com/office/drawing/2014/main" id="{8D4B85FD-4E36-6221-D23A-A5BA1D67ED9B}"/>
              </a:ext>
            </a:extLst>
          </p:cNvPr>
          <p:cNvSpPr txBox="1">
            <a:spLocks/>
          </p:cNvSpPr>
          <p:nvPr/>
        </p:nvSpPr>
        <p:spPr>
          <a:xfrm>
            <a:off x="4628487" y="1620356"/>
            <a:ext cx="2969261" cy="553998"/>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3000" b="0" i="0" u="none" strike="noStrike" kern="0" cap="none" spc="0" normalizeH="0" baseline="0" noProof="0">
                <a:ln>
                  <a:noFill/>
                </a:ln>
                <a:solidFill>
                  <a:srgbClr val="000000"/>
                </a:solidFill>
                <a:effectLst/>
                <a:uLnTx/>
                <a:uFillTx/>
                <a:latin typeface="Segoe UI Semibold"/>
                <a:ea typeface="+mn-ea"/>
                <a:cs typeface="Segoe Sans Text Semibold" pitchFamily="2" charset="0"/>
              </a:rPr>
              <a:t>Interaction</a:t>
            </a:r>
          </a:p>
        </p:txBody>
      </p:sp>
      <p:sp>
        <p:nvSpPr>
          <p:cNvPr id="3" name="Text Placeholder 20">
            <a:extLst>
              <a:ext uri="{FF2B5EF4-FFF2-40B4-BE49-F238E27FC236}">
                <a16:creationId xmlns:a16="http://schemas.microsoft.com/office/drawing/2014/main" id="{1085715A-7B4A-B44C-8909-AF11A29D940F}"/>
              </a:ext>
            </a:extLst>
          </p:cNvPr>
          <p:cNvSpPr txBox="1">
            <a:spLocks/>
          </p:cNvSpPr>
          <p:nvPr/>
        </p:nvSpPr>
        <p:spPr>
          <a:xfrm>
            <a:off x="8372338" y="1622801"/>
            <a:ext cx="2969261" cy="553998"/>
          </a:xfrm>
          <a:prstGeom prst="rect">
            <a:avLst/>
          </a:prstGeom>
        </p:spPr>
        <p:txBody>
          <a:bodyPr wrap="square" lIns="91440" tIns="45720" rIns="91440" bIns="45720" anchor="t">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600"/>
              </a:spcBef>
              <a:spcAft>
                <a:spcPts val="0"/>
              </a:spcAft>
              <a:buClrTx/>
              <a:buSzPct val="90000"/>
              <a:buFont typeface="Wingdings" panose="05000000000000000000" pitchFamily="2" charset="2"/>
              <a:buNone/>
              <a:tabLst/>
              <a:defRPr/>
            </a:pPr>
            <a:r>
              <a:rPr kumimoji="0" lang="en-US" sz="3000" b="0" i="0" u="none" strike="noStrike" kern="0" cap="none" spc="0" normalizeH="0" baseline="0" noProof="0">
                <a:ln>
                  <a:noFill/>
                </a:ln>
                <a:solidFill>
                  <a:srgbClr val="000000"/>
                </a:solidFill>
                <a:effectLst/>
                <a:uLnTx/>
                <a:uFillTx/>
                <a:latin typeface="Segoe UI Semibold"/>
                <a:ea typeface="+mn-ea"/>
                <a:cs typeface="Segoe Sans Text Semibold" pitchFamily="2" charset="0"/>
              </a:rPr>
              <a:t>Communication</a:t>
            </a:r>
          </a:p>
        </p:txBody>
      </p:sp>
      <p:sp>
        <p:nvSpPr>
          <p:cNvPr id="4" name="Text Placeholder 5">
            <a:extLst>
              <a:ext uri="{FF2B5EF4-FFF2-40B4-BE49-F238E27FC236}">
                <a16:creationId xmlns:a16="http://schemas.microsoft.com/office/drawing/2014/main" id="{2B57D0FA-2726-3D46-F7CB-5326D230D1F4}"/>
              </a:ext>
            </a:extLst>
          </p:cNvPr>
          <p:cNvSpPr txBox="1">
            <a:spLocks/>
          </p:cNvSpPr>
          <p:nvPr/>
        </p:nvSpPr>
        <p:spPr>
          <a:xfrm>
            <a:off x="804691" y="2297520"/>
            <a:ext cx="2914646"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Making movements more natural and expressive</a:t>
            </a:r>
          </a:p>
        </p:txBody>
      </p:sp>
      <p:sp>
        <p:nvSpPr>
          <p:cNvPr id="5" name="Text Placeholder 6">
            <a:extLst>
              <a:ext uri="{FF2B5EF4-FFF2-40B4-BE49-F238E27FC236}">
                <a16:creationId xmlns:a16="http://schemas.microsoft.com/office/drawing/2014/main" id="{ABD182F3-5AF8-6218-F212-BD325B5AA5EE}"/>
              </a:ext>
            </a:extLst>
          </p:cNvPr>
          <p:cNvSpPr txBox="1">
            <a:spLocks/>
          </p:cNvSpPr>
          <p:nvPr/>
        </p:nvSpPr>
        <p:spPr>
          <a:xfrm>
            <a:off x="4607071" y="2297520"/>
            <a:ext cx="2916936"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Enabling real-time responses to users and environments</a:t>
            </a:r>
          </a:p>
        </p:txBody>
      </p:sp>
      <p:sp>
        <p:nvSpPr>
          <p:cNvPr id="13" name="Text Placeholder 7">
            <a:extLst>
              <a:ext uri="{FF2B5EF4-FFF2-40B4-BE49-F238E27FC236}">
                <a16:creationId xmlns:a16="http://schemas.microsoft.com/office/drawing/2014/main" id="{F560504F-64F6-F498-D703-9E6E0479C430}"/>
              </a:ext>
            </a:extLst>
          </p:cNvPr>
          <p:cNvSpPr txBox="1">
            <a:spLocks/>
          </p:cNvSpPr>
          <p:nvPr/>
        </p:nvSpPr>
        <p:spPr>
          <a:xfrm>
            <a:off x="8405641" y="2297520"/>
            <a:ext cx="2914650" cy="49377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00000"/>
                </a:solidFill>
                <a:effectLst/>
                <a:uLnTx/>
                <a:uFillTx/>
                <a:latin typeface="Segoe Sans Text"/>
                <a:ea typeface="+mn-ea"/>
                <a:cs typeface="Segoe Sans Text" pitchFamily="2" charset="0"/>
              </a:rPr>
              <a:t>Improving conversation flow, tone, and memory</a:t>
            </a:r>
          </a:p>
        </p:txBody>
      </p:sp>
      <p:sp>
        <p:nvSpPr>
          <p:cNvPr id="14" name="Content Placeholder 24">
            <a:extLst>
              <a:ext uri="{FF2B5EF4-FFF2-40B4-BE49-F238E27FC236}">
                <a16:creationId xmlns:a16="http://schemas.microsoft.com/office/drawing/2014/main" id="{DEB1768C-B06A-0027-1A34-DD2641DEA508}"/>
              </a:ext>
            </a:extLst>
          </p:cNvPr>
          <p:cNvSpPr txBox="1">
            <a:spLocks/>
          </p:cNvSpPr>
          <p:nvPr/>
        </p:nvSpPr>
        <p:spPr>
          <a:xfrm>
            <a:off x="872363" y="3096562"/>
            <a:ext cx="2916936" cy="245422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Real-time lip sync</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Facial expressions</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Blinking</a:t>
            </a:r>
            <a:r>
              <a:rPr lang="en-US" sz="1600">
                <a:solidFill>
                  <a:srgbClr val="000000">
                    <a:lumMod val="85000"/>
                  </a:srgbClr>
                </a:solidFill>
                <a:latin typeface="Segoe UI Light" panose="020B0502040204020203" pitchFamily="34" charset="0"/>
                <a:cs typeface="Segoe UI Light" panose="020B0502040204020203" pitchFamily="34" charset="0"/>
              </a:rPr>
              <a:t> animations</a:t>
            </a:r>
            <a:endPar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endParaRP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Eyebrow movement</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Head nods or tilts</a:t>
            </a:r>
            <a:endPar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endParaRPr>
          </a:p>
        </p:txBody>
      </p:sp>
      <p:sp>
        <p:nvSpPr>
          <p:cNvPr id="11" name="Content Placeholder 24">
            <a:extLst>
              <a:ext uri="{FF2B5EF4-FFF2-40B4-BE49-F238E27FC236}">
                <a16:creationId xmlns:a16="http://schemas.microsoft.com/office/drawing/2014/main" id="{5B30FB5D-236E-F7D6-4A6F-6BECE2A6F65D}"/>
              </a:ext>
            </a:extLst>
          </p:cNvPr>
          <p:cNvSpPr txBox="1">
            <a:spLocks/>
          </p:cNvSpPr>
          <p:nvPr/>
        </p:nvSpPr>
        <p:spPr>
          <a:xfrm>
            <a:off x="4680812" y="3096562"/>
            <a:ext cx="2916936" cy="245422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Gaze tracking</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Gesture animations</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Idle animations</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User name recognition</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err="1">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Emot</a:t>
            </a:r>
            <a:r>
              <a:rPr lang="en-US" sz="1600">
                <a:solidFill>
                  <a:srgbClr val="000000">
                    <a:lumMod val="85000"/>
                  </a:srgbClr>
                </a:solidFill>
                <a:latin typeface="Segoe UI Light" panose="020B0502040204020203" pitchFamily="34" charset="0"/>
                <a:cs typeface="Segoe UI Light" panose="020B0502040204020203" pitchFamily="34" charset="0"/>
              </a:rPr>
              <a:t>ion mirroring</a:t>
            </a:r>
          </a:p>
          <a:p>
            <a:pPr marL="173038" indent="-173038">
              <a:spcAft>
                <a:spcPts val="900"/>
              </a:spcAft>
              <a:buFont typeface="Wingdings" panose="05000000000000000000" pitchFamily="2" charset="2"/>
              <a:buChar char="§"/>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Environmental reactions</a:t>
            </a:r>
          </a:p>
        </p:txBody>
      </p:sp>
      <p:sp>
        <p:nvSpPr>
          <p:cNvPr id="30" name="Content Placeholder 24">
            <a:extLst>
              <a:ext uri="{FF2B5EF4-FFF2-40B4-BE49-F238E27FC236}">
                <a16:creationId xmlns:a16="http://schemas.microsoft.com/office/drawing/2014/main" id="{AF330759-4745-324F-D568-A73139E90BC9}"/>
              </a:ext>
            </a:extLst>
          </p:cNvPr>
          <p:cNvSpPr txBox="1">
            <a:spLocks/>
          </p:cNvSpPr>
          <p:nvPr/>
        </p:nvSpPr>
        <p:spPr>
          <a:xfrm>
            <a:off x="8424663" y="3096562"/>
            <a:ext cx="2916936" cy="2454220"/>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Conversational memory</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Tone of voice selection</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“Thinking” animation</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kumimoji="0" lang="en-US" sz="1600" b="0" i="0" u="none" strike="noStrike" kern="1200" cap="none" spc="0" normalizeH="0" baseline="0" noProof="0">
                <a:ln>
                  <a:noFill/>
                </a:ln>
                <a:solidFill>
                  <a:srgbClr val="000000">
                    <a:lumMod val="85000"/>
                  </a:srgbClr>
                </a:solidFill>
                <a:effectLst/>
                <a:uLnTx/>
                <a:uFillTx/>
                <a:latin typeface="Segoe UI Light" panose="020B0502040204020203" pitchFamily="34" charset="0"/>
                <a:ea typeface="+mn-ea"/>
                <a:cs typeface="Segoe UI Light" panose="020B0502040204020203" pitchFamily="34" charset="0"/>
              </a:rPr>
              <a:t>Interruptible speech</a:t>
            </a:r>
          </a:p>
          <a:p>
            <a:pPr marL="173038" marR="0" lvl="0" indent="-173038" algn="l" defTabSz="932742" rtl="0" eaLnBrk="1" fontAlgn="auto" latinLnBrk="0" hangingPunct="1">
              <a:lnSpc>
                <a:spcPct val="100000"/>
              </a:lnSpc>
              <a:spcBef>
                <a:spcPct val="20000"/>
              </a:spcBef>
              <a:spcAft>
                <a:spcPts val="900"/>
              </a:spcAft>
              <a:buClrTx/>
              <a:buSzPct val="90000"/>
              <a:buFont typeface="Wingdings" panose="05000000000000000000" pitchFamily="2" charset="2"/>
              <a:buChar char="§"/>
              <a:tabLst/>
              <a:defRPr/>
            </a:pPr>
            <a:r>
              <a:rPr lang="en-US" sz="1600">
                <a:solidFill>
                  <a:srgbClr val="000000">
                    <a:lumMod val="85000"/>
                  </a:srgbClr>
                </a:solidFill>
                <a:latin typeface="Segoe UI Light" panose="020B0502040204020203" pitchFamily="34" charset="0"/>
                <a:cs typeface="Segoe UI Light" panose="020B0502040204020203" pitchFamily="34" charset="0"/>
              </a:rPr>
              <a:t>Multiple TTS voices</a:t>
            </a:r>
          </a:p>
        </p:txBody>
      </p:sp>
    </p:spTree>
    <p:extLst>
      <p:ext uri="{BB962C8B-B14F-4D97-AF65-F5344CB8AC3E}">
        <p14:creationId xmlns:p14="http://schemas.microsoft.com/office/powerpoint/2010/main" val="349683223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E8D944-EEB3-7CDC-95CB-2B3E364FC82A}"/>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3F2A64BF-9912-2C2A-725F-7CE3511F72EA}"/>
              </a:ext>
              <a:ext uri="{C183D7F6-B498-43B3-948B-1728B52AA6E4}">
                <adec:decorative xmlns:adec="http://schemas.microsoft.com/office/drawing/2017/decorative" val="1"/>
              </a:ext>
            </a:extLst>
          </p:cNvPr>
          <p:cNvSpPr/>
          <p:nvPr/>
        </p:nvSpPr>
        <p:spPr>
          <a:xfrm>
            <a:off x="0" y="0"/>
            <a:ext cx="12192000" cy="6878796"/>
          </a:xfrm>
          <a:prstGeom prst="rect">
            <a:avLst/>
          </a:prstGeom>
          <a:gradFill flip="none" rotWithShape="1">
            <a:gsLst>
              <a:gs pos="0">
                <a:srgbClr val="4361BC">
                  <a:alpha val="25000"/>
                </a:srgbClr>
              </a:gs>
              <a:gs pos="43000">
                <a:srgbClr val="B641B3">
                  <a:alpha val="0"/>
                </a:srgbClr>
              </a:gs>
            </a:gsLst>
            <a:lin ang="8100000" scaled="1"/>
            <a:tileRect/>
          </a:gra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400">
              <a:solidFill>
                <a:srgbClr val="0078D4"/>
              </a:solidFill>
              <a:latin typeface="Segoe Sans Text Semibold" pitchFamily="2" charset="0"/>
              <a:cs typeface="Segoe Sans Text Semibold" pitchFamily="2" charset="0"/>
            </a:endParaRPr>
          </a:p>
        </p:txBody>
      </p:sp>
      <p:sp>
        <p:nvSpPr>
          <p:cNvPr id="5" name="Rectangle 4">
            <a:extLst>
              <a:ext uri="{FF2B5EF4-FFF2-40B4-BE49-F238E27FC236}">
                <a16:creationId xmlns:a16="http://schemas.microsoft.com/office/drawing/2014/main" id="{7FD426D8-0028-E1CD-4E80-0D6C73E03EFE}"/>
              </a:ext>
              <a:ext uri="{C183D7F6-B498-43B3-948B-1728B52AA6E4}">
                <adec:decorative xmlns:adec="http://schemas.microsoft.com/office/drawing/2017/decorative" val="1"/>
              </a:ext>
            </a:extLst>
          </p:cNvPr>
          <p:cNvSpPr/>
          <p:nvPr/>
        </p:nvSpPr>
        <p:spPr>
          <a:xfrm>
            <a:off x="-1" y="0"/>
            <a:ext cx="4572000" cy="6858000"/>
          </a:xfrm>
          <a:prstGeom prst="rect">
            <a:avLst/>
          </a:prstGeom>
          <a:gradFill>
            <a:gsLst>
              <a:gs pos="0">
                <a:srgbClr val="4261BC"/>
              </a:gs>
              <a:gs pos="96000">
                <a:srgbClr val="B641B3"/>
              </a:gs>
            </a:gsLst>
            <a:lin ang="81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solidFill>
                <a:srgbClr val="0078D4"/>
              </a:solidFill>
              <a:latin typeface="Segoe Sans Text Semibold" pitchFamily="2" charset="0"/>
              <a:cs typeface="Segoe Sans Text Semibold" pitchFamily="2" charset="0"/>
            </a:endParaRPr>
          </a:p>
        </p:txBody>
      </p:sp>
      <p:pic>
        <p:nvPicPr>
          <p:cNvPr id="7" name="Picture 6">
            <a:extLst>
              <a:ext uri="{FF2B5EF4-FFF2-40B4-BE49-F238E27FC236}">
                <a16:creationId xmlns:a16="http://schemas.microsoft.com/office/drawing/2014/main" id="{AC62DF2E-F4A9-CDD1-E29E-2D72797AA37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1569148" y="6153052"/>
            <a:ext cx="436993" cy="469362"/>
          </a:xfrm>
          <a:prstGeom prst="rect">
            <a:avLst/>
          </a:prstGeom>
        </p:spPr>
      </p:pic>
      <p:sp>
        <p:nvSpPr>
          <p:cNvPr id="2" name="Title 1">
            <a:extLst>
              <a:ext uri="{FF2B5EF4-FFF2-40B4-BE49-F238E27FC236}">
                <a16:creationId xmlns:a16="http://schemas.microsoft.com/office/drawing/2014/main" id="{F0694F29-F9BF-695F-54F0-5798DABB6079}"/>
              </a:ext>
            </a:extLst>
          </p:cNvPr>
          <p:cNvSpPr>
            <a:spLocks noGrp="1"/>
          </p:cNvSpPr>
          <p:nvPr>
            <p:ph type="title"/>
          </p:nvPr>
        </p:nvSpPr>
        <p:spPr>
          <a:xfrm>
            <a:off x="588264" y="457200"/>
            <a:ext cx="3983735" cy="2215991"/>
          </a:xfrm>
        </p:spPr>
        <p:txBody>
          <a:bodyPr anchor="t" anchorCtr="0"/>
          <a:lstStyle/>
          <a:p>
            <a:r>
              <a:rPr lang="en-US">
                <a:solidFill>
                  <a:schemeClr val="bg1"/>
                </a:solidFill>
                <a:cs typeface="Segoe Sans Text"/>
              </a:rPr>
              <a:t>Ready Player Me</a:t>
            </a:r>
            <a:br>
              <a:rPr lang="en-US">
                <a:solidFill>
                  <a:schemeClr val="bg1"/>
                </a:solidFill>
                <a:cs typeface="Segoe Sans Text"/>
              </a:rPr>
            </a:br>
            <a:r>
              <a:rPr lang="en-US">
                <a:solidFill>
                  <a:schemeClr val="bg1"/>
                </a:solidFill>
                <a:cs typeface="Segoe Sans Text"/>
              </a:rPr>
              <a:t>Avatar with</a:t>
            </a:r>
            <a:br>
              <a:rPr lang="en-US">
                <a:solidFill>
                  <a:schemeClr val="bg1"/>
                </a:solidFill>
                <a:cs typeface="Segoe Sans Text"/>
              </a:rPr>
            </a:br>
            <a:r>
              <a:rPr lang="en-US">
                <a:solidFill>
                  <a:schemeClr val="bg1"/>
                </a:solidFill>
                <a:cs typeface="Segoe Sans Text"/>
              </a:rPr>
              <a:t>Lip-Sync and</a:t>
            </a:r>
            <a:br>
              <a:rPr lang="en-US">
                <a:solidFill>
                  <a:schemeClr val="bg1"/>
                </a:solidFill>
                <a:cs typeface="Segoe Sans Text"/>
              </a:rPr>
            </a:br>
            <a:r>
              <a:rPr lang="en-US">
                <a:solidFill>
                  <a:schemeClr val="bg1"/>
                </a:solidFill>
                <a:cs typeface="Segoe Sans Text"/>
              </a:rPr>
              <a:t>Facial Expressions</a:t>
            </a:r>
            <a:endParaRPr lang="en-US">
              <a:solidFill>
                <a:schemeClr val="bg1"/>
              </a:solidFill>
            </a:endParaRPr>
          </a:p>
        </p:txBody>
      </p:sp>
      <p:sp>
        <p:nvSpPr>
          <p:cNvPr id="17" name="Rectangle: Rounded Corners 10">
            <a:extLst>
              <a:ext uri="{FF2B5EF4-FFF2-40B4-BE49-F238E27FC236}">
                <a16:creationId xmlns:a16="http://schemas.microsoft.com/office/drawing/2014/main" id="{56A2EDB1-5AE7-73E4-8848-0D92101F027F}"/>
              </a:ext>
            </a:extLst>
          </p:cNvPr>
          <p:cNvSpPr/>
          <p:nvPr/>
        </p:nvSpPr>
        <p:spPr>
          <a:xfrm>
            <a:off x="588263" y="3331676"/>
            <a:ext cx="3477009" cy="215444"/>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0" normalizeH="0" baseline="0" noProof="0">
                <a:ln w="3175">
                  <a:noFill/>
                </a:ln>
                <a:solidFill>
                  <a:srgbClr val="FFFFFF"/>
                </a:solidFill>
                <a:effectLst/>
                <a:uLnTx/>
                <a:uFillTx/>
                <a:latin typeface="Segoe Sans Text" pitchFamily="2" charset="0"/>
                <a:ea typeface="+mn-ea"/>
                <a:cs typeface="Segoe Sans Text" pitchFamily="2" charset="0"/>
              </a:rPr>
              <a:t>New Features Added:</a:t>
            </a:r>
          </a:p>
        </p:txBody>
      </p:sp>
      <p:sp>
        <p:nvSpPr>
          <p:cNvPr id="21" name="Rectangle: Rounded Corners 10">
            <a:extLst>
              <a:ext uri="{FF2B5EF4-FFF2-40B4-BE49-F238E27FC236}">
                <a16:creationId xmlns:a16="http://schemas.microsoft.com/office/drawing/2014/main" id="{9BDC2BF5-4AC4-8435-BD24-1B6FE4D31F13}"/>
              </a:ext>
            </a:extLst>
          </p:cNvPr>
          <p:cNvSpPr/>
          <p:nvPr/>
        </p:nvSpPr>
        <p:spPr>
          <a:xfrm>
            <a:off x="588263" y="3733404"/>
            <a:ext cx="3763817" cy="902811"/>
          </a:xfrm>
          <a:prstGeom prst="rect">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t">
            <a:spAutoFit/>
          </a:bodyPr>
          <a:lstStyle/>
          <a:p>
            <a:pPr marL="173038" marR="0" lvl="0" indent="-173038" algn="l" defTabSz="932742" rtl="0" eaLnBrk="1" fontAlgn="auto" latinLnBrk="0" hangingPunct="1">
              <a:lnSpc>
                <a:spcPct val="100000"/>
              </a:lnSpc>
              <a:spcBef>
                <a:spcPct val="0"/>
              </a:spcBef>
              <a:spcAft>
                <a:spcPts val="1000"/>
              </a:spcAft>
              <a:buClrTx/>
              <a:buSzTx/>
              <a:buFont typeface="Arial" panose="020B0604020202020204" pitchFamily="34" charset="0"/>
              <a:buChar char="•"/>
              <a:tabLst/>
              <a:defRPr/>
            </a:pPr>
            <a:r>
              <a:rPr lang="en-US" sz="1400">
                <a:ln w="3175">
                  <a:noFill/>
                </a:ln>
                <a:solidFill>
                  <a:srgbClr val="FFFFFF"/>
                </a:solidFill>
                <a:latin typeface="Segoe Sans Text" pitchFamily="2" charset="0"/>
                <a:cs typeface="Segoe Sans Text" pitchFamily="2" charset="0"/>
              </a:rPr>
              <a:t>Real-time lip sync</a:t>
            </a:r>
          </a:p>
          <a:p>
            <a:pPr marL="173038" marR="0" lvl="0" indent="-173038" algn="l" defTabSz="932742" rtl="0" eaLnBrk="1" fontAlgn="auto" latinLnBrk="0" hangingPunct="1">
              <a:lnSpc>
                <a:spcPct val="100000"/>
              </a:lnSpc>
              <a:spcBef>
                <a:spcPct val="0"/>
              </a:spcBef>
              <a:spcAft>
                <a:spcPts val="1000"/>
              </a:spcAft>
              <a:buClrTx/>
              <a:buSzTx/>
              <a:buFont typeface="Arial" panose="020B0604020202020204" pitchFamily="34" charset="0"/>
              <a:buChar char="•"/>
              <a:tabLst/>
              <a:defRPr/>
            </a:pPr>
            <a:r>
              <a:rPr lang="en-US" sz="1400">
                <a:ln w="3175">
                  <a:noFill/>
                </a:ln>
                <a:solidFill>
                  <a:srgbClr val="FFFFFF"/>
                </a:solidFill>
                <a:latin typeface="Segoe Sans Text" pitchFamily="2" charset="0"/>
                <a:cs typeface="Segoe Sans Text" pitchFamily="2" charset="0"/>
              </a:rPr>
              <a:t>Facial expressions</a:t>
            </a:r>
          </a:p>
          <a:p>
            <a:pPr marL="173038" marR="0" lvl="0" indent="-173038" algn="l" defTabSz="932742" rtl="0" eaLnBrk="1" fontAlgn="auto" latinLnBrk="0" hangingPunct="1">
              <a:lnSpc>
                <a:spcPct val="100000"/>
              </a:lnSpc>
              <a:spcBef>
                <a:spcPct val="0"/>
              </a:spcBef>
              <a:spcAft>
                <a:spcPts val="1000"/>
              </a:spcAft>
              <a:buClrTx/>
              <a:buSzTx/>
              <a:buFont typeface="Arial" panose="020B0604020202020204" pitchFamily="34" charset="0"/>
              <a:buChar char="•"/>
              <a:tabLst/>
              <a:defRPr/>
            </a:pPr>
            <a:r>
              <a:rPr lang="en-US" sz="1400">
                <a:ln w="3175">
                  <a:noFill/>
                </a:ln>
                <a:solidFill>
                  <a:srgbClr val="FFFFFF"/>
                </a:solidFill>
                <a:latin typeface="Segoe Sans Text" pitchFamily="2" charset="0"/>
                <a:cs typeface="Segoe Sans Text" pitchFamily="2" charset="0"/>
              </a:rPr>
              <a:t>Idle animation</a:t>
            </a:r>
            <a:endParaRPr lang="en-US" sz="1200">
              <a:ln w="3175">
                <a:noFill/>
              </a:ln>
              <a:solidFill>
                <a:srgbClr val="FFFFFF"/>
              </a:solidFill>
              <a:latin typeface="Segoe Sans Text"/>
              <a:cs typeface="Segoe Sans Text" pitchFamily="2" charset="0"/>
            </a:endParaRPr>
          </a:p>
        </p:txBody>
      </p:sp>
      <p:sp>
        <p:nvSpPr>
          <p:cNvPr id="16" name="Rectangle: Rounded Corners 12" descr="GenAI Model Store">
            <a:extLst>
              <a:ext uri="{FF2B5EF4-FFF2-40B4-BE49-F238E27FC236}">
                <a16:creationId xmlns:a16="http://schemas.microsoft.com/office/drawing/2014/main" id="{3D7A4053-1EFB-0A99-E96E-26F68AE55734}"/>
              </a:ext>
            </a:extLst>
          </p:cNvPr>
          <p:cNvSpPr/>
          <p:nvPr/>
        </p:nvSpPr>
        <p:spPr>
          <a:xfrm>
            <a:off x="9301425" y="303767"/>
            <a:ext cx="2136249" cy="346968"/>
          </a:xfrm>
          <a:prstGeom prst="roundRect">
            <a:avLst>
              <a:gd name="adj" fmla="val 50000"/>
            </a:avLst>
          </a:prstGeom>
          <a:gradFill flip="none" rotWithShape="1">
            <a:gsLst>
              <a:gs pos="0">
                <a:schemeClr val="accent6"/>
              </a:gs>
              <a:gs pos="100000">
                <a:schemeClr val="accent1"/>
              </a:gs>
            </a:gsLst>
            <a:lin ang="2700000" scaled="0"/>
            <a:tileRect/>
          </a:gradFill>
          <a:ln w="38100">
            <a:no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67"/>
            <a:r>
              <a:rPr lang="en-US" sz="1200">
                <a:latin typeface="+mj-lt"/>
                <a:cs typeface="Segoe Sans Text Semibold" pitchFamily="2" charset="0"/>
              </a:rPr>
              <a:t>Avatar 2.0</a:t>
            </a:r>
          </a:p>
        </p:txBody>
      </p:sp>
      <p:sp>
        <p:nvSpPr>
          <p:cNvPr id="13" name="Rectangle: Rounded Corners 10">
            <a:extLst>
              <a:ext uri="{FF2B5EF4-FFF2-40B4-BE49-F238E27FC236}">
                <a16:creationId xmlns:a16="http://schemas.microsoft.com/office/drawing/2014/main" id="{C6F17A6D-8CEA-1093-69A4-D71147448FE6}"/>
              </a:ext>
            </a:extLst>
          </p:cNvPr>
          <p:cNvSpPr/>
          <p:nvPr/>
        </p:nvSpPr>
        <p:spPr>
          <a:xfrm>
            <a:off x="5856808" y="5485551"/>
            <a:ext cx="4861349" cy="993645"/>
          </a:xfrm>
          <a:prstGeom prst="roundRect">
            <a:avLst>
              <a:gd name="adj" fmla="val 8990"/>
            </a:avLst>
          </a:prstGeom>
          <a:noFill/>
          <a:ln w="38100">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32742" rtl="0" eaLnBrk="1" fontAlgn="auto" latinLnBrk="0" hangingPunct="1">
              <a:lnSpc>
                <a:spcPct val="100000"/>
              </a:lnSpc>
              <a:spcBef>
                <a:spcPct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Sans Text"/>
              <a:ea typeface="+mn-ea"/>
              <a:cs typeface="+mn-cs"/>
            </a:endParaRPr>
          </a:p>
        </p:txBody>
      </p:sp>
      <p:sp>
        <p:nvSpPr>
          <p:cNvPr id="3" name="Rectangle: Rounded Corners 2">
            <a:extLst>
              <a:ext uri="{FF2B5EF4-FFF2-40B4-BE49-F238E27FC236}">
                <a16:creationId xmlns:a16="http://schemas.microsoft.com/office/drawing/2014/main" id="{45CE0869-2E12-B3C1-6D9D-7B7B323D1CF1}"/>
              </a:ext>
            </a:extLst>
          </p:cNvPr>
          <p:cNvSpPr/>
          <p:nvPr/>
        </p:nvSpPr>
        <p:spPr bwMode="auto">
          <a:xfrm>
            <a:off x="5067759" y="1451252"/>
            <a:ext cx="6762574" cy="3934850"/>
          </a:xfrm>
          <a:prstGeom prst="roundRect">
            <a:avLst>
              <a:gd name="adj" fmla="val 3904"/>
            </a:avLst>
          </a:prstGeom>
          <a:noFill/>
          <a:ln w="19050">
            <a:gradFill flip="none" rotWithShape="1">
              <a:gsLst>
                <a:gs pos="0">
                  <a:schemeClr val="accent6"/>
                </a:gs>
                <a:gs pos="100000">
                  <a:schemeClr val="accent1"/>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MX" sz="2000">
              <a:solidFill>
                <a:srgbClr val="FFFFFF"/>
              </a:solidFill>
              <a:ea typeface="Segoe UI" pitchFamily="34" charset="0"/>
              <a:cs typeface="Segoe Sans Text" pitchFamily="2" charset="0"/>
            </a:endParaRPr>
          </a:p>
        </p:txBody>
      </p:sp>
      <p:pic>
        <p:nvPicPr>
          <p:cNvPr id="9" name="Picture 8">
            <a:extLst>
              <a:ext uri="{FF2B5EF4-FFF2-40B4-BE49-F238E27FC236}">
                <a16:creationId xmlns:a16="http://schemas.microsoft.com/office/drawing/2014/main" id="{50BC0B99-85BD-4230-F164-79970B1A543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60262" y="1829693"/>
            <a:ext cx="6533092" cy="3202496"/>
          </a:xfrm>
          <a:prstGeom prst="rect">
            <a:avLst/>
          </a:prstGeom>
        </p:spPr>
      </p:pic>
    </p:spTree>
    <p:extLst>
      <p:ext uri="{BB962C8B-B14F-4D97-AF65-F5344CB8AC3E}">
        <p14:creationId xmlns:p14="http://schemas.microsoft.com/office/powerpoint/2010/main" val="1030864886"/>
      </p:ext>
    </p:extLst>
  </p:cSld>
  <p:clrMapOvr>
    <a:masterClrMapping/>
  </p:clrMapOvr>
  <p:transition>
    <p:fade/>
  </p:transition>
</p:sld>
</file>

<file path=ppt/theme/theme1.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102</TotalTime>
  <Words>1850</Words>
  <Application>Microsoft Office PowerPoint</Application>
  <PresentationFormat>Widescreen</PresentationFormat>
  <Paragraphs>242</Paragraphs>
  <Slides>22</Slides>
  <Notes>14</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22</vt:i4>
      </vt:variant>
    </vt:vector>
  </HeadingPairs>
  <TitlesOfParts>
    <vt:vector size="35" baseType="lpstr">
      <vt:lpstr>Aptos</vt:lpstr>
      <vt:lpstr>Arial</vt:lpstr>
      <vt:lpstr>Consolas</vt:lpstr>
      <vt:lpstr>Segoe Sans Text</vt:lpstr>
      <vt:lpstr>Segoe Sans Text Semibold</vt:lpstr>
      <vt:lpstr>Segoe UI</vt:lpstr>
      <vt:lpstr>Segoe UI Light</vt:lpstr>
      <vt:lpstr>Segoe UI Semibold</vt:lpstr>
      <vt:lpstr>Segoe UI Semilight</vt:lpstr>
      <vt:lpstr>Segoe UI Variable Small Semibol</vt:lpstr>
      <vt:lpstr>Times New Roman</vt:lpstr>
      <vt:lpstr>Wingdings</vt:lpstr>
      <vt:lpstr>Azure 2023 Template</vt:lpstr>
      <vt:lpstr>PowerPoint Presentation</vt:lpstr>
      <vt:lpstr>Current State of Agentic Systems</vt:lpstr>
      <vt:lpstr>Limitations of Current Agentic Systems</vt:lpstr>
      <vt:lpstr>Enhancing User Engagement with AI Embodiment</vt:lpstr>
      <vt:lpstr>Overview of the architecture</vt:lpstr>
      <vt:lpstr>Demonstrating AI Embodiment</vt:lpstr>
      <vt:lpstr>Limitations of AI Embodiment presented here</vt:lpstr>
      <vt:lpstr>Unlocking New Possibilities</vt:lpstr>
      <vt:lpstr>Ready Player Me Avatar with Lip-Sync and Facial Expressions</vt:lpstr>
      <vt:lpstr>Demo</vt:lpstr>
      <vt:lpstr>PowerPoint Presentation</vt:lpstr>
      <vt:lpstr>Tech Stack Overview</vt:lpstr>
      <vt:lpstr>Bringing it All Together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April Speight</cp:lastModifiedBy>
  <cp:revision>4</cp:revision>
  <cp:lastPrinted>2025-04-29T17:26:29Z</cp:lastPrinted>
  <dcterms:modified xsi:type="dcterms:W3CDTF">2025-04-29T18:30:03Z</dcterms:modified>
</cp:coreProperties>
</file>